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comments+xml" PartName="/ppt/comments/comment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Lst>
  <p:sldSz cy="5143500" cx="9144000"/>
  <p:notesSz cx="6858000" cy="9144000"/>
  <p:embeddedFontLst>
    <p:embeddedFont>
      <p:font typeface="Lora Medium"/>
      <p:regular r:id="rId45"/>
      <p:bold r:id="rId46"/>
      <p:italic r:id="rId47"/>
      <p:boldItalic r:id="rId48"/>
    </p:embeddedFont>
    <p:embeddedFont>
      <p:font typeface="Arial Narrow"/>
      <p:regular r:id="rId49"/>
      <p:bold r:id="rId50"/>
      <p:italic r:id="rId51"/>
      <p:boldItalic r:id="rId52"/>
    </p:embeddedFont>
    <p:embeddedFont>
      <p:font typeface="Lora"/>
      <p:regular r:id="rId53"/>
      <p:bold r:id="rId54"/>
      <p:italic r:id="rId55"/>
      <p:boldItalic r:id="rId56"/>
    </p:embeddedFont>
    <p:embeddedFont>
      <p:font typeface="Montserrat ExtraBold"/>
      <p:bold r:id="rId57"/>
      <p:boldItalic r:id="rId58"/>
    </p:embeddedFont>
    <p:embeddedFont>
      <p:font typeface="Saira Condensed"/>
      <p:regular r:id="rId59"/>
      <p:bold r:id="rId6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3" name="Claudia Queiruga"/>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font" Target="fonts/LoraMedium-bold.fntdata"/><Relationship Id="rId45" Type="http://schemas.openxmlformats.org/officeDocument/2006/relationships/font" Target="fonts/LoraMedium-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commentAuthors" Target="commentAuthors.xml"/><Relationship Id="rId9" Type="http://schemas.openxmlformats.org/officeDocument/2006/relationships/slide" Target="slides/slide3.xml"/><Relationship Id="rId48" Type="http://schemas.openxmlformats.org/officeDocument/2006/relationships/font" Target="fonts/LoraMedium-boldItalic.fntdata"/><Relationship Id="rId47" Type="http://schemas.openxmlformats.org/officeDocument/2006/relationships/font" Target="fonts/LoraMedium-italic.fntdata"/><Relationship Id="rId49" Type="http://schemas.openxmlformats.org/officeDocument/2006/relationships/font" Target="fonts/ArialNarrow-regular.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font" Target="fonts/SairaCondensed-bold.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ArialNarrow-italic.fntdata"/><Relationship Id="rId50" Type="http://schemas.openxmlformats.org/officeDocument/2006/relationships/font" Target="fonts/ArialNarrow-bold.fntdata"/><Relationship Id="rId53" Type="http://schemas.openxmlformats.org/officeDocument/2006/relationships/font" Target="fonts/Lora-regular.fntdata"/><Relationship Id="rId52" Type="http://schemas.openxmlformats.org/officeDocument/2006/relationships/font" Target="fonts/ArialNarrow-boldItalic.fntdata"/><Relationship Id="rId11" Type="http://schemas.openxmlformats.org/officeDocument/2006/relationships/slide" Target="slides/slide5.xml"/><Relationship Id="rId55" Type="http://schemas.openxmlformats.org/officeDocument/2006/relationships/font" Target="fonts/Lora-italic.fntdata"/><Relationship Id="rId10" Type="http://schemas.openxmlformats.org/officeDocument/2006/relationships/slide" Target="slides/slide4.xml"/><Relationship Id="rId54" Type="http://schemas.openxmlformats.org/officeDocument/2006/relationships/font" Target="fonts/Lora-bold.fntdata"/><Relationship Id="rId13" Type="http://schemas.openxmlformats.org/officeDocument/2006/relationships/slide" Target="slides/slide7.xml"/><Relationship Id="rId57" Type="http://schemas.openxmlformats.org/officeDocument/2006/relationships/font" Target="fonts/MontserratExtraBold-bold.fntdata"/><Relationship Id="rId12" Type="http://schemas.openxmlformats.org/officeDocument/2006/relationships/slide" Target="slides/slide6.xml"/><Relationship Id="rId56" Type="http://schemas.openxmlformats.org/officeDocument/2006/relationships/font" Target="fonts/Lora-boldItalic.fntdata"/><Relationship Id="rId15" Type="http://schemas.openxmlformats.org/officeDocument/2006/relationships/slide" Target="slides/slide9.xml"/><Relationship Id="rId59" Type="http://schemas.openxmlformats.org/officeDocument/2006/relationships/font" Target="fonts/SairaCondensed-regular.fntdata"/><Relationship Id="rId14" Type="http://schemas.openxmlformats.org/officeDocument/2006/relationships/slide" Target="slides/slide8.xml"/><Relationship Id="rId58" Type="http://schemas.openxmlformats.org/officeDocument/2006/relationships/font" Target="fonts/MontserratExtraBold-bold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3-09-21T11:31:18.505">
    <p:pos x="748" y="-14"/>
    <p:text>https://medium.com/@warronbebster/teachable-machine-tutorial-bananameter-4bfffa765866#id_token=eyJhbGciOiJSUzI1NiIsImtpZCI6ImZkNDhhNzUxMzhkOWQ0OGYwYWE2MzVlZjU2OWM0ZTE5NmY3YWU4ZDYiLCJ0eXAiOiJKV1QifQ.eyJpc3MiOiJodHRwczovL2FjY291bnRzLmdvb2dsZS5jb20iLCJuYmYiOjE2OTA4MjIxODQsImF1ZCI6IjIxNjI5NjAzNTgzNC1rMWs2cWUwNjBzMnRwMmEyamFtNGxqZGNtczAwc3R0Zy5hcHBzLmdvb2dsZXVzZXJjb250ZW50LmNvbSIsInN1YiI6IjEwODIyMjk0MTM2MjkxNjU1MTU0MiIsImVtYWlsIjoiY2xhdWRpYS5xdWVpcnVnYUBnbWFpbC5jb20iLCJlbWFpbF92ZXJpZmllZCI6dHJ1ZSwiYXpwIjoiMjE2Mjk2MDM1ODM0LWsxazZxZTA2MHMydHAyYTJqYW00bGpkY21zMDBzdHRnLmFwcHMuZ29vZ2xldXNlcmNvbnRlbnQuY29tIiwibmFtZSI6IkNsYXVkaWEgUXVlaXJ1Z2EiLCJwaWN0dXJlIjoiaHR0cHM6Ly9saDMuZ29vZ2xldXNlcmNvbnRlbnQuY29tL2EvQUFjSFR0ZXp4TWszTjdZb09jc2ZQSjBsNEJmVWltYTg2UkQ5TUtwenVabVFJQzc3NVZrPXM5Ni1jIiwiZ2l2ZW5fbmFtZSI6IkNsYXVkaWEiLCJmYW1pbHlfbmFtZSI6IlF1ZWlydWdhIiwiaWF0IjoxNjkwODIyNDg0LCJleHAiOjE2OTA4MjYwODQsImp0aSI6ImQ3MWU2OWFlYjE5NjIyY2FjZmMzZDBiMjEzODAxZDA1OGExZGQ4MGEifQ.tdnjw_9IBPfgaZNfAzEGh6MryXBGLhj3v-SVziVxfMcUAT9XtJzbQ0IkRWCLlwEPMkEsnBsJRiFnIu4y-aVUU4bMW6bza3UzF9Ap9HQnE18wLdIvemscxVPbcbosU52uMToXtUU41Tx3YBvMgAzbYut2AY5uy95JekMd6USap58Axb1YDDReEi95X6fu6-BtN2GvTTdEUK9Nt2rInWx66cSAQqpb4cYmt88p1kjvi8MX_2eC5MDAeSptcpEVRfW1VQJ9s2rseXCLRG67N4p6nrZylBhs_EbW1A2KeKaWptRyaNNu9ZfMyI6uh6tJj81clfU7OLxljGv_RcDOQ3COlw</p:text>
  </p:cm>
</p:cmLst>
</file>

<file path=ppt/comments/comment2.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2" dt="2023-10-01T22:52:02.830">
    <p:pos x="748" y="2105"/>
    <p:text>esto hay q explicarlo</p:text>
  </p:cm>
  <p:cm authorId="0" idx="3" dt="2023-10-01T22:45:48.921">
    <p:pos x="806" y="298"/>
    <p:text>la idea aquí es que usen la webcam para armar la muestra, entonces hay que explicar más, por ejemplo que las imágenes que conforman la muestra siempre tienen una mano...o eso cómo lo pensaron?
dejo algunas ideas</p:text>
  </p:cm>
</p:cmLst>
</file>

<file path=ppt/media/image1.png>
</file>

<file path=ppt/media/image10.png>
</file>

<file path=ppt/media/image11.gif>
</file>

<file path=ppt/media/image12.png>
</file>

<file path=ppt/media/image13.gif>
</file>

<file path=ppt/media/image14.png>
</file>

<file path=ppt/media/image15.gif>
</file>

<file path=ppt/media/image16.gif>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gif>
</file>

<file path=ppt/media/image41.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ocs.google.com/forms/d/e/1FAIpQLSembBWhraMCAjDtYhSp8_Orlne9YLGpHyCjH1bC6hySS-3WBg/viewform?usp=pp_url" TargetMode="External"/><Relationship Id="rId3" Type="http://schemas.openxmlformats.org/officeDocument/2006/relationships/hyperlink" Target="https://docs.google.com/forms/d/e/1FAIpQLScOjk7oJ2wS-kIDxOSFPP12x260ukYC-E7e3psCrWIvOL_NIw/viewform?usp=pp_url" TargetMode="Externa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ocs.google.com/forms/d/e/1FAIpQLSeOddZR0Z7nQpXSCwSal8mvCa4rwHuERhzNohmfrNhDkBsnfQ/viewform?usp=pp_url" TargetMode="External"/><Relationship Id="rId3" Type="http://schemas.openxmlformats.org/officeDocument/2006/relationships/hyperlink" Target="https://docs.google.com/forms/d/e/1FAIpQLSesUZhME_cG-3ASxTYL0A1RZFSJlhTxsEuu4dCU7HKYQPg49g/viewform?usp=pp_url" TargetMode="Externa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 name="Shape 54"/>
        <p:cNvGrpSpPr/>
        <p:nvPr/>
      </p:nvGrpSpPr>
      <p:grpSpPr>
        <a:xfrm>
          <a:off x="0" y="0"/>
          <a:ext cx="0" cy="0"/>
          <a:chOff x="0" y="0"/>
          <a:chExt cx="0" cy="0"/>
        </a:xfrm>
      </p:grpSpPr>
      <p:sp>
        <p:nvSpPr>
          <p:cNvPr id="55" name="Google Shape;55;g25d834f5a5e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 name="Google Shape;56;g25d834f5a5e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25d834f5a5e_1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25d834f5a5e_1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25d834f5a5e_1_2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25d834f5a5e_1_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Se hace una breve explicación sobre clases - categorías:</a:t>
            </a:r>
            <a:br>
              <a:rPr lang="es"/>
            </a:br>
            <a:r>
              <a:rPr lang="es"/>
              <a:t>Cuando hablamos de una clase o categoría nos referimos a las diferentes etiquetas o grupos en los que se pueden clasificar los datos. En este caso, las imagenes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25f61e4d36a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25f61e4d36a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25f61e4d36a_1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25f61e4d36a_1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25d834f5a5e_1_6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25d834f5a5e_1_6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poner otra imagen no con la que entrenaron</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281ea5cee63_57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281ea5cee63_57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283d47f83b9_2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283d47f83b9_2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25f61e4d36a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25f61e4d36a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El bananómetro de imágenes reconoce automáticamente cuán madura está una banana: verde, justa y demasiado madura.</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283d47f83b9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283d47f83b9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25d834f5a5e_1_3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25d834f5a5e_1_3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25d834f5a5e_2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25d834f5a5e_2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Link Largo de encuesta para estudiantes</a:t>
            </a:r>
            <a:endParaRPr/>
          </a:p>
          <a:p>
            <a:pPr indent="0" lvl="0" marL="0" rtl="0" algn="l">
              <a:spcBef>
                <a:spcPts val="0"/>
              </a:spcBef>
              <a:spcAft>
                <a:spcPts val="0"/>
              </a:spcAft>
              <a:buNone/>
            </a:pPr>
            <a:r>
              <a:rPr lang="es" u="sng">
                <a:solidFill>
                  <a:schemeClr val="hlink"/>
                </a:solidFill>
                <a:hlinkClick r:id="rId2"/>
              </a:rPr>
              <a:t>https://docs.google.com/forms/d/e/1FAIpQLSembBWhraMCAjDtYhSp8_Orlne9YLGpHyCjH1bC6hySS-3WBg/viewform?usp=pp_url</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Link Largo de encuesta para docentes</a:t>
            </a:r>
            <a:endParaRPr/>
          </a:p>
          <a:p>
            <a:pPr indent="0" lvl="0" marL="0" rtl="0" algn="l">
              <a:spcBef>
                <a:spcPts val="0"/>
              </a:spcBef>
              <a:spcAft>
                <a:spcPts val="0"/>
              </a:spcAft>
              <a:buNone/>
            </a:pPr>
            <a:r>
              <a:rPr lang="es" u="sng">
                <a:solidFill>
                  <a:schemeClr val="hlink"/>
                </a:solidFill>
                <a:hlinkClick r:id="rId3"/>
              </a:rPr>
              <a:t>https://docs.google.com/forms/d/e/1FAIpQLScOjk7oJ2wS-kIDxOSFPP12x260ukYC-E7e3psCrWIvOL_NIw/viewform?usp=pp_url</a:t>
            </a:r>
            <a:endParaRPr/>
          </a:p>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25f61e4d36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25f61e4d36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1e85155f2e0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1e85155f2e0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1e85155f2e0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1e85155f2e0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25f61e4d36a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25f61e4d36a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Si le mostramos algo amarillo lo reconoce como banana?</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27c8e9583d0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27c8e9583d0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27c8e9583d0_2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27c8e9583d0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27c8e9583d0_2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27c8e9583d0_2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28dd044952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28dd044952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28dd044952c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28dd044952c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Cambiar capturas de windows</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2885a53875b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2885a53875b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24ae83fb5a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24ae83fb5a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g27c8e9583d0_2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2" name="Google Shape;362;g27c8e9583d0_2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Si utilizan un editor como VSCode podrán ver el número de línea, caso contrario se les puede decir que busquen con la opción “buscar” const URL.</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g27c8e9583d0_2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3" name="Google Shape;373;g27c8e9583d0_2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g1e93419206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0" name="Google Shape;390;g1e93419206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 name="Shape 395"/>
        <p:cNvGrpSpPr/>
        <p:nvPr/>
      </p:nvGrpSpPr>
      <p:grpSpPr>
        <a:xfrm>
          <a:off x="0" y="0"/>
          <a:ext cx="0" cy="0"/>
          <a:chOff x="0" y="0"/>
          <a:chExt cx="0" cy="0"/>
        </a:xfrm>
      </p:grpSpPr>
      <p:sp>
        <p:nvSpPr>
          <p:cNvPr id="396" name="Google Shape;396;g1e934192064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7" name="Google Shape;397;g1e934192064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 name="Shape 401"/>
        <p:cNvGrpSpPr/>
        <p:nvPr/>
      </p:nvGrpSpPr>
      <p:grpSpPr>
        <a:xfrm>
          <a:off x="0" y="0"/>
          <a:ext cx="0" cy="0"/>
          <a:chOff x="0" y="0"/>
          <a:chExt cx="0" cy="0"/>
        </a:xfrm>
      </p:grpSpPr>
      <p:sp>
        <p:nvSpPr>
          <p:cNvPr id="402" name="Google Shape;402;g1e934192064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3" name="Google Shape;403;g1e934192064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g278ea626066_3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1" name="Google Shape;411;g278ea626066_3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000"/>
              <a:t>El premio Turing </a:t>
            </a:r>
            <a:r>
              <a:rPr lang="es" sz="1000"/>
              <a:t>es uno de los premios más prestigiosos en el campo de la informática y las ciencias de la computación</a:t>
            </a:r>
            <a:br>
              <a:rPr lang="es" sz="1000"/>
            </a:br>
            <a:r>
              <a:rPr lang="es" sz="1000"/>
              <a:t>https://www.linkedin.com/posts/davidregaladodataengineer_is-artificial-intelligence-going-to-replace-ugcPost-7114682150251044865-J1SC?utm_source=share&amp;utm_medium=member_desktop</a:t>
            </a:r>
            <a:endParaRPr sz="1000"/>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 name="Shape 417"/>
        <p:cNvGrpSpPr/>
        <p:nvPr/>
      </p:nvGrpSpPr>
      <p:grpSpPr>
        <a:xfrm>
          <a:off x="0" y="0"/>
          <a:ext cx="0" cy="0"/>
          <a:chOff x="0" y="0"/>
          <a:chExt cx="0" cy="0"/>
        </a:xfrm>
      </p:grpSpPr>
      <p:sp>
        <p:nvSpPr>
          <p:cNvPr id="418" name="Google Shape;418;g27c8e9583d0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9" name="Google Shape;419;g27c8e9583d0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5" name="Shape 425"/>
        <p:cNvGrpSpPr/>
        <p:nvPr/>
      </p:nvGrpSpPr>
      <p:grpSpPr>
        <a:xfrm>
          <a:off x="0" y="0"/>
          <a:ext cx="0" cy="0"/>
          <a:chOff x="0" y="0"/>
          <a:chExt cx="0" cy="0"/>
        </a:xfrm>
      </p:grpSpPr>
      <p:sp>
        <p:nvSpPr>
          <p:cNvPr id="426" name="Google Shape;426;g24ae83fb5a7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7" name="Google Shape;427;g24ae83fb5a7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Link largo encuesta etudiantes:</a:t>
            </a:r>
            <a:br>
              <a:rPr lang="es"/>
            </a:br>
            <a:r>
              <a:rPr lang="es" u="sng">
                <a:solidFill>
                  <a:schemeClr val="hlink"/>
                </a:solidFill>
                <a:hlinkClick r:id="rId2"/>
              </a:rPr>
              <a:t>https://docs.google.com/forms/d/e/1FAIpQLSeOddZR0Z7nQpXSCwSal8mvCa4rwHuERhzNohmfrNhDkBsnfQ/viewform?usp=pp_url</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Link largo encuesta docentes:</a:t>
            </a:r>
            <a:br>
              <a:rPr lang="es"/>
            </a:br>
            <a:r>
              <a:rPr lang="es" u="sng">
                <a:solidFill>
                  <a:schemeClr val="hlink"/>
                </a:solidFill>
                <a:hlinkClick r:id="rId3"/>
              </a:rPr>
              <a:t>https://docs.google.com/forms/d/e/1FAIpQLSesUZhME_cG-3ASxTYL0A1RZFSJlhTxsEuu4dCU7HKYQPg49g/viewform?usp=pp_url</a:t>
            </a:r>
            <a:endParaRPr/>
          </a:p>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 name="Shape 435"/>
        <p:cNvGrpSpPr/>
        <p:nvPr/>
      </p:nvGrpSpPr>
      <p:grpSpPr>
        <a:xfrm>
          <a:off x="0" y="0"/>
          <a:ext cx="0" cy="0"/>
          <a:chOff x="0" y="0"/>
          <a:chExt cx="0" cy="0"/>
        </a:xfrm>
      </p:grpSpPr>
      <p:sp>
        <p:nvSpPr>
          <p:cNvPr id="436" name="Google Shape;436;g284fea1380b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7" name="Google Shape;437;g284fea1380b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278ea626066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278ea626066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278ea62606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278ea62606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Invitar a los chicos a que pongan sus propias imágenes sacadas de la web dentro de la herramienta</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La intención es que se detengan a analizar q elementos tienen IA y por qué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27b5c636255_3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27b5c636255_3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la idea sería hacer una pregunta más amplia q aplicaciones así no es tan orientada:</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AutoNum type="arabicParenR"/>
            </a:pPr>
            <a:r>
              <a:rPr lang="es"/>
              <a:t>si surge naturalmente, mejor…se puede hablar de por qué netflix, spotify, etc tienen IA</a:t>
            </a:r>
            <a:endParaRPr/>
          </a:p>
          <a:p>
            <a:pPr indent="-298450" lvl="0" marL="457200" rtl="0" algn="l">
              <a:spcBef>
                <a:spcPts val="0"/>
              </a:spcBef>
              <a:spcAft>
                <a:spcPts val="0"/>
              </a:spcAft>
              <a:buSzPts val="1100"/>
              <a:buAutoNum type="arabicParenR"/>
            </a:pPr>
            <a:r>
              <a:rPr lang="es"/>
              <a:t>si no surge, dsps proyectar la nube de palabras, hacer la pregunta, por ej. ¿netflix tiene ia?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281dc9f6d1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281dc9f6d1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Aquí se puede comentar que dentro de la IA, una de las ramas se llaman </a:t>
            </a:r>
            <a:r>
              <a:rPr b="1" lang="es"/>
              <a:t>aprendizaje automático y aprendizaje profundo</a:t>
            </a:r>
            <a:r>
              <a:rPr lang="es"/>
              <a:t>, que provee a las computadoras de la </a:t>
            </a:r>
            <a:r>
              <a:rPr b="1" lang="es"/>
              <a:t>capacidad de “aprender” a partir de los datos</a:t>
            </a:r>
            <a:r>
              <a:rPr lang="es"/>
              <a:t> y que en este taller nos vamos a ubicar allí y vamos a usar la herramienta Google Teachable Machine (GTM).</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Se pueden hacer preguntas o dar ejemplos: el clásico es el reconocimiento facial</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25d834f5a5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25d834f5a5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25f61e4d36a_1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25f61e4d36a_1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type="obj">
  <p:cSld name="OBJECT">
    <p:spTree>
      <p:nvGrpSpPr>
        <p:cNvPr id="50" name="Shape 50"/>
        <p:cNvGrpSpPr/>
        <p:nvPr/>
      </p:nvGrpSpPr>
      <p:grpSpPr>
        <a:xfrm>
          <a:off x="0" y="0"/>
          <a:ext cx="0" cy="0"/>
          <a:chOff x="0" y="0"/>
          <a:chExt cx="0" cy="0"/>
        </a:xfrm>
      </p:grpSpPr>
      <p:pic>
        <p:nvPicPr>
          <p:cNvPr descr="ppt.png" id="51" name="Google Shape;51;p13"/>
          <p:cNvPicPr preferRelativeResize="0"/>
          <p:nvPr/>
        </p:nvPicPr>
        <p:blipFill rotWithShape="1">
          <a:blip r:embed="rId2">
            <a:alphaModFix/>
          </a:blip>
          <a:srcRect b="0" l="0" r="0" t="0"/>
          <a:stretch/>
        </p:blipFill>
        <p:spPr>
          <a:xfrm>
            <a:off x="0" y="7424"/>
            <a:ext cx="9144000" cy="5128500"/>
          </a:xfrm>
          <a:prstGeom prst="rect">
            <a:avLst/>
          </a:prstGeom>
          <a:noFill/>
          <a:ln>
            <a:noFill/>
          </a:ln>
        </p:spPr>
      </p:pic>
      <p:sp>
        <p:nvSpPr>
          <p:cNvPr id="52" name="Google Shape;52;p13"/>
          <p:cNvSpPr txBox="1"/>
          <p:nvPr>
            <p:ph type="title"/>
          </p:nvPr>
        </p:nvSpPr>
        <p:spPr>
          <a:xfrm>
            <a:off x="1187624" y="205978"/>
            <a:ext cx="7499100" cy="857400"/>
          </a:xfrm>
          <a:prstGeom prst="rect">
            <a:avLst/>
          </a:prstGeom>
          <a:noFill/>
          <a:ln>
            <a:noFill/>
          </a:ln>
        </p:spPr>
        <p:txBody>
          <a:bodyPr anchorCtr="0" anchor="ctr" bIns="91425" lIns="91425" spcFirstLastPara="1" rIns="91425" wrap="square" tIns="91425">
            <a:normAutofit/>
          </a:bodyPr>
          <a:lstStyle>
            <a:lvl1pPr indent="0" lvl="0" marL="0" marR="0" rtl="0" algn="ctr">
              <a:spcBef>
                <a:spcPts val="0"/>
              </a:spcBef>
              <a:spcAft>
                <a:spcPts val="0"/>
              </a:spcAft>
              <a:buClr>
                <a:srgbClr val="002060"/>
              </a:buClr>
              <a:buSzPts val="2800"/>
              <a:buFont typeface="Calibri"/>
              <a:buNone/>
              <a:defRPr b="1" i="0" sz="3200" u="none" cap="none" strike="noStrike">
                <a:solidFill>
                  <a:srgbClr val="002060"/>
                </a:solidFill>
                <a:latin typeface="Calibri"/>
                <a:ea typeface="Calibri"/>
                <a:cs typeface="Calibri"/>
                <a:sym typeface="Calibri"/>
              </a:defRPr>
            </a:lvl1pPr>
            <a:lvl2pPr indent="0" lvl="1" rtl="0">
              <a:spcBef>
                <a:spcPts val="0"/>
              </a:spcBef>
              <a:spcAft>
                <a:spcPts val="0"/>
              </a:spcAft>
              <a:buSzPts val="2800"/>
              <a:buNone/>
              <a:defRPr sz="1800"/>
            </a:lvl2pPr>
            <a:lvl3pPr indent="0" lvl="2" rtl="0">
              <a:spcBef>
                <a:spcPts val="0"/>
              </a:spcBef>
              <a:spcAft>
                <a:spcPts val="0"/>
              </a:spcAft>
              <a:buSzPts val="2800"/>
              <a:buNone/>
              <a:defRPr sz="1800"/>
            </a:lvl3pPr>
            <a:lvl4pPr indent="0" lvl="3" rtl="0">
              <a:spcBef>
                <a:spcPts val="0"/>
              </a:spcBef>
              <a:spcAft>
                <a:spcPts val="0"/>
              </a:spcAft>
              <a:buSzPts val="2800"/>
              <a:buNone/>
              <a:defRPr sz="1800"/>
            </a:lvl4pPr>
            <a:lvl5pPr indent="0" lvl="4" rtl="0">
              <a:spcBef>
                <a:spcPts val="0"/>
              </a:spcBef>
              <a:spcAft>
                <a:spcPts val="0"/>
              </a:spcAft>
              <a:buSzPts val="2800"/>
              <a:buNone/>
              <a:defRPr sz="1800"/>
            </a:lvl5pPr>
            <a:lvl6pPr indent="0" lvl="5" rtl="0">
              <a:spcBef>
                <a:spcPts val="0"/>
              </a:spcBef>
              <a:spcAft>
                <a:spcPts val="0"/>
              </a:spcAft>
              <a:buSzPts val="2800"/>
              <a:buNone/>
              <a:defRPr sz="1800"/>
            </a:lvl6pPr>
            <a:lvl7pPr indent="0" lvl="6" rtl="0">
              <a:spcBef>
                <a:spcPts val="0"/>
              </a:spcBef>
              <a:spcAft>
                <a:spcPts val="0"/>
              </a:spcAft>
              <a:buSzPts val="2800"/>
              <a:buNone/>
              <a:defRPr sz="1800"/>
            </a:lvl7pPr>
            <a:lvl8pPr indent="0" lvl="7" rtl="0">
              <a:spcBef>
                <a:spcPts val="0"/>
              </a:spcBef>
              <a:spcAft>
                <a:spcPts val="0"/>
              </a:spcAft>
              <a:buSzPts val="2800"/>
              <a:buNone/>
              <a:defRPr sz="1800"/>
            </a:lvl8pPr>
            <a:lvl9pPr indent="0" lvl="8" rtl="0">
              <a:spcBef>
                <a:spcPts val="0"/>
              </a:spcBef>
              <a:spcAft>
                <a:spcPts val="0"/>
              </a:spcAft>
              <a:buSzPts val="2800"/>
              <a:buNone/>
              <a:defRPr sz="1800"/>
            </a:lvl9pPr>
          </a:lstStyle>
          <a:p/>
        </p:txBody>
      </p:sp>
      <p:sp>
        <p:nvSpPr>
          <p:cNvPr id="53" name="Google Shape;53;p13"/>
          <p:cNvSpPr txBox="1"/>
          <p:nvPr>
            <p:ph idx="1" type="body"/>
          </p:nvPr>
        </p:nvSpPr>
        <p:spPr>
          <a:xfrm>
            <a:off x="1187624" y="1200150"/>
            <a:ext cx="7499100" cy="3394500"/>
          </a:xfrm>
          <a:prstGeom prst="rect">
            <a:avLst/>
          </a:prstGeom>
          <a:noFill/>
          <a:ln>
            <a:noFill/>
          </a:ln>
        </p:spPr>
        <p:txBody>
          <a:bodyPr anchorCtr="0" anchor="t" bIns="91425" lIns="91425" spcFirstLastPara="1" rIns="91425" wrap="square" tIns="91425">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12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12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12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12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12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12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12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1200"/>
              </a:spcBef>
              <a:spcAft>
                <a:spcPts val="120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8.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1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1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 Id="rId3" Type="http://schemas.openxmlformats.org/officeDocument/2006/relationships/image" Target="../media/image11.gi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 Id="rId3" Type="http://schemas.openxmlformats.org/officeDocument/2006/relationships/comments" Target="../comments/comment1.xml"/><Relationship Id="rId4" Type="http://schemas.openxmlformats.org/officeDocument/2006/relationships/hyperlink" Target="https://www.google.com/url?q=https://medium.com/@warronbebster/teachable-machine-tutorial-bananameter-4bfffa765866%23id_token%3DeyJhbGciOiJSUzI1NiIsImtpZCI6ImZkNDhhNzUxMzhkOWQ0OGYwYWE2MzVlZjU2OWM0ZTE5NmY3YWU4ZDYiLCJ0eXAiOiJKV1QifQ.eyJpc3MiOiJodHRwczovL2FjY291bnRzLmdvb2dsZS5jb20iLCJuYmYiOjE2OTA4MjIxODQsImF1ZCI6IjIxNjI5NjAzNTgzNC1rMWs2cWUwNjBzMnRwMmEyamFtNGxqZGNtczAwc3R0Zy5hcHBzLmdvb2dsZXVzZXJjb250ZW50LmNvbSIsInN1YiI6IjEwODIyMjk0MTM2MjkxNjU1MTU0MiIsImVtYWlsIjoiY2xhdWRpYS5xdWVpcnVnYUBnbWFpbC5jb20iLCJlbWFpbF92ZXJpZmllZCI6dHJ1ZSwiYXpwIjoiMjE2Mjk2MDM1ODM0LWsxazZxZTA2MHMydHAyYTJqYW00bGpkY21zMDBzdHRnLmFwcHMuZ29vZ2xldXNlcmNvbnRlbnQuY29tIiwibmFtZSI6IkNsYXVkaWEgUXVlaXJ1Z2EiLCJwaWN0dXJlIjoiaHR0cHM6Ly9saDMuZ29vZ2xldXNlcmNvbnRlbnQuY29tL2EvQUFjSFR0ZXp4TWszTjdZb09jc2ZQSjBsNEJmVWltYTg2UkQ5TUtwenVabVFJQzc3NVZrPXM5Ni1jIiwiZ2l2ZW5fbmFtZSI6IkNsYXVkaWEiLCJmYW1pbHlfbmFtZSI6IlF1ZWlydWdhIiwiaWF0IjoxNjkwODIyNDg0LCJleHAiOjE2OTA4MjYwODQsImp0aSI6ImQ3MWU2OWFlYjE5NjIyY2FjZmMzZDBiMjEzODAxZDA1OGExZGQ4MGEifQ.tdnjw_9IBPfgaZNfAzEGh6MryXBGLhj3v-SVziVxfMcUAT9XtJzbQ0IkRWCLlwEPMkEsnBsJRiFnIu4y-aVUU4bMW6bza3UzF9Ap9HQnE18wLdIvemscxVPbcbosU52uMToXtUU41Tx3YBvMgAzbYut2AY5uy95JekMd6USap58Axb1YDDReEi95X6fu6-BtN2GvTTdEUK9Nt2rInWx66cSAQqpb4cYmt88p1kjvi8MX_2eC5MDAeSptcpEVRfW1VQJ9s2rseXCLRG67N4p6nrZylBhs_EbW1A2KeKaWptRyaNNu9ZfMyI6uh6tJj81clfU7OLxljGv_RcDOQ3COlw&amp;sa=D&amp;source=editors&amp;ust=1695927884812326&amp;usg=AOvVaw2H9oGplqQaN7NS8i0aPtA9" TargetMode="External"/><Relationship Id="rId5" Type="http://schemas.openxmlformats.org/officeDocument/2006/relationships/image" Target="../media/image1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 Id="rId3" Type="http://schemas.openxmlformats.org/officeDocument/2006/relationships/image" Target="../media/image1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 Id="rId3" Type="http://schemas.openxmlformats.org/officeDocument/2006/relationships/comments" Target="../comments/comment2.xml"/><Relationship Id="rId4" Type="http://schemas.openxmlformats.org/officeDocument/2006/relationships/image" Target="../media/image15.gif"/><Relationship Id="rId5"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hyperlink" Target="http://tinyurl.com/lintiencuestaalumnos" TargetMode="External"/><Relationship Id="rId4" Type="http://schemas.openxmlformats.org/officeDocument/2006/relationships/image" Target="../media/image2.png"/><Relationship Id="rId5" Type="http://schemas.openxmlformats.org/officeDocument/2006/relationships/image" Target="../media/image1.png"/><Relationship Id="rId6" Type="http://schemas.openxmlformats.org/officeDocument/2006/relationships/hyperlink" Target="http://tinyurl.com/lintiencuestadocentes"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 Id="rId3" Type="http://schemas.openxmlformats.org/officeDocument/2006/relationships/image" Target="../media/image16.gi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Relationship Id="rId3" Type="http://schemas.openxmlformats.org/officeDocument/2006/relationships/image" Target="../media/image40.gi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xml"/><Relationship Id="rId3" Type="http://schemas.openxmlformats.org/officeDocument/2006/relationships/image" Target="../media/image2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xml"/><Relationship Id="rId3" Type="http://schemas.openxmlformats.org/officeDocument/2006/relationships/image" Target="../media/image13.gi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xml"/><Relationship Id="rId3" Type="http://schemas.openxmlformats.org/officeDocument/2006/relationships/image" Target="../media/image25.png"/><Relationship Id="rId4" Type="http://schemas.openxmlformats.org/officeDocument/2006/relationships/image" Target="../media/image3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6.xml"/><Relationship Id="rId3" Type="http://schemas.openxmlformats.org/officeDocument/2006/relationships/image" Target="../media/image32.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7.xml"/><Relationship Id="rId3" Type="http://schemas.openxmlformats.org/officeDocument/2006/relationships/image" Target="../media/image27.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8.xml"/><Relationship Id="rId3" Type="http://schemas.openxmlformats.org/officeDocument/2006/relationships/image" Target="../media/image2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9.xml"/><Relationship Id="rId3" Type="http://schemas.openxmlformats.org/officeDocument/2006/relationships/image" Target="../media/image21.png"/><Relationship Id="rId4" Type="http://schemas.openxmlformats.org/officeDocument/2006/relationships/image" Target="../media/image26.png"/><Relationship Id="rId5" Type="http://schemas.openxmlformats.org/officeDocument/2006/relationships/image" Target="../media/image2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0.xml"/><Relationship Id="rId3" Type="http://schemas.openxmlformats.org/officeDocument/2006/relationships/image" Target="../media/image32.png"/><Relationship Id="rId4" Type="http://schemas.openxmlformats.org/officeDocument/2006/relationships/image" Target="../media/image23.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1.xml"/><Relationship Id="rId3" Type="http://schemas.openxmlformats.org/officeDocument/2006/relationships/image" Target="../media/image29.png"/><Relationship Id="rId4" Type="http://schemas.openxmlformats.org/officeDocument/2006/relationships/image" Target="../media/image28.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2.xml"/><Relationship Id="rId3" Type="http://schemas.openxmlformats.org/officeDocument/2006/relationships/image" Target="../media/image30.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3.xml"/><Relationship Id="rId3" Type="http://schemas.openxmlformats.org/officeDocument/2006/relationships/image" Target="../media/image34.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4.xml"/><Relationship Id="rId3" Type="http://schemas.openxmlformats.org/officeDocument/2006/relationships/image" Target="../media/image33.png"/><Relationship Id="rId4" Type="http://schemas.openxmlformats.org/officeDocument/2006/relationships/image" Target="../media/image36.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5.xml"/><Relationship Id="rId3" Type="http://schemas.openxmlformats.org/officeDocument/2006/relationships/image" Target="../media/image37.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6.xml"/><Relationship Id="rId3" Type="http://schemas.openxmlformats.org/officeDocument/2006/relationships/image" Target="../media/image35.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7.xml"/><Relationship Id="rId3" Type="http://schemas.openxmlformats.org/officeDocument/2006/relationships/hyperlink" Target="https://docs.google.com/forms/d/e/1FAIpQLSeOddZR0Z7nQpXSCwSal8mvCa4rwHuERhzNohmfrNhDkBsnfQ/viewform?usp=pp_url" TargetMode="External"/><Relationship Id="rId4" Type="http://schemas.openxmlformats.org/officeDocument/2006/relationships/hyperlink" Target="https://docs.google.com/forms/d/e/1FAIpQLSesUZhME_cG-3ASxTYL0A1RZFSJlhTxsEuu4dCU7HKYQPg49g/viewform?usp=pp_url" TargetMode="External"/><Relationship Id="rId5" Type="http://schemas.openxmlformats.org/officeDocument/2006/relationships/image" Target="../media/image39.png"/><Relationship Id="rId6" Type="http://schemas.openxmlformats.org/officeDocument/2006/relationships/image" Target="../media/image38.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8.xml"/><Relationship Id="rId3" Type="http://schemas.openxmlformats.org/officeDocument/2006/relationships/image" Target="../media/image11.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6.png"/><Relationship Id="rId4" Type="http://schemas.openxmlformats.org/officeDocument/2006/relationships/hyperlink" Target="https://www.mentimeter.com/app/presentation/94781a2b705226fc33384f414160b581/72a915d25a0a"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hyperlink" Target="https://tinyurl.com/PizarraIA" TargetMode="Externa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hyperlink" Target="https://www.mentimeter.com/app/presentation/alchfz84s32ccexuoba9ckvmfbdmnnc5" TargetMode="Externa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13.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 name="Shape 57"/>
        <p:cNvGrpSpPr/>
        <p:nvPr/>
      </p:nvGrpSpPr>
      <p:grpSpPr>
        <a:xfrm>
          <a:off x="0" y="0"/>
          <a:ext cx="0" cy="0"/>
          <a:chOff x="0" y="0"/>
          <a:chExt cx="0" cy="0"/>
        </a:xfrm>
      </p:grpSpPr>
      <p:sp>
        <p:nvSpPr>
          <p:cNvPr id="58" name="Google Shape;58;p14"/>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59" name="Google Shape;59;p14"/>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pic>
        <p:nvPicPr>
          <p:cNvPr id="60" name="Google Shape;60;p14"/>
          <p:cNvPicPr preferRelativeResize="0"/>
          <p:nvPr/>
        </p:nvPicPr>
        <p:blipFill>
          <a:blip r:embed="rId3">
            <a:alphaModFix/>
          </a:blip>
          <a:stretch>
            <a:fillRect/>
          </a:stretch>
        </p:blipFill>
        <p:spPr>
          <a:xfrm>
            <a:off x="76200" y="1255"/>
            <a:ext cx="9144001" cy="5140990"/>
          </a:xfrm>
          <a:prstGeom prst="rect">
            <a:avLst/>
          </a:prstGeom>
          <a:noFill/>
          <a:ln>
            <a:noFill/>
          </a:ln>
        </p:spPr>
      </p:pic>
      <p:sp>
        <p:nvSpPr>
          <p:cNvPr id="61" name="Google Shape;61;p14"/>
          <p:cNvSpPr txBox="1"/>
          <p:nvPr/>
        </p:nvSpPr>
        <p:spPr>
          <a:xfrm>
            <a:off x="447300" y="2490875"/>
            <a:ext cx="8249400" cy="127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3400">
                <a:solidFill>
                  <a:srgbClr val="FF7D17"/>
                </a:solidFill>
                <a:latin typeface="Montserrat ExtraBold"/>
                <a:ea typeface="Montserrat ExtraBold"/>
                <a:cs typeface="Montserrat ExtraBold"/>
                <a:sym typeface="Montserrat ExtraBold"/>
              </a:rPr>
              <a:t>Un primer acercamiento al aprendizaje automático y sus usos</a:t>
            </a:r>
            <a:endParaRPr sz="3400">
              <a:solidFill>
                <a:srgbClr val="FF7D17"/>
              </a:solidFill>
              <a:latin typeface="Montserrat ExtraBold"/>
              <a:ea typeface="Montserrat ExtraBold"/>
              <a:cs typeface="Montserrat ExtraBold"/>
              <a:sym typeface="Montserrat ExtraBo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3"/>
          <p:cNvSpPr txBox="1"/>
          <p:nvPr>
            <p:ph type="title"/>
          </p:nvPr>
        </p:nvSpPr>
        <p:spPr>
          <a:xfrm>
            <a:off x="1187624" y="53578"/>
            <a:ext cx="7499100" cy="8574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s"/>
              <a:t>Vamos a trabajar con imágenes</a:t>
            </a:r>
            <a:endParaRPr/>
          </a:p>
        </p:txBody>
      </p:sp>
      <p:pic>
        <p:nvPicPr>
          <p:cNvPr id="134" name="Google Shape;134;p23"/>
          <p:cNvPicPr preferRelativeResize="0"/>
          <p:nvPr/>
        </p:nvPicPr>
        <p:blipFill rotWithShape="1">
          <a:blip r:embed="rId3">
            <a:alphaModFix/>
          </a:blip>
          <a:srcRect b="0" l="5651" r="0" t="8475"/>
          <a:stretch/>
        </p:blipFill>
        <p:spPr>
          <a:xfrm>
            <a:off x="1103450" y="851850"/>
            <a:ext cx="2911800" cy="2510775"/>
          </a:xfrm>
          <a:prstGeom prst="rect">
            <a:avLst/>
          </a:prstGeom>
          <a:noFill/>
          <a:ln>
            <a:noFill/>
          </a:ln>
        </p:spPr>
      </p:pic>
      <p:pic>
        <p:nvPicPr>
          <p:cNvPr id="135" name="Google Shape;135;p23"/>
          <p:cNvPicPr preferRelativeResize="0"/>
          <p:nvPr/>
        </p:nvPicPr>
        <p:blipFill>
          <a:blip r:embed="rId4">
            <a:alphaModFix/>
          </a:blip>
          <a:stretch>
            <a:fillRect/>
          </a:stretch>
        </p:blipFill>
        <p:spPr>
          <a:xfrm>
            <a:off x="3775600" y="2452275"/>
            <a:ext cx="5417325" cy="2425075"/>
          </a:xfrm>
          <a:prstGeom prst="rect">
            <a:avLst/>
          </a:prstGeom>
          <a:noFill/>
          <a:ln>
            <a:noFill/>
          </a:ln>
        </p:spPr>
      </p:pic>
      <p:cxnSp>
        <p:nvCxnSpPr>
          <p:cNvPr id="136" name="Google Shape;136;p23"/>
          <p:cNvCxnSpPr>
            <a:endCxn id="135" idx="0"/>
          </p:cNvCxnSpPr>
          <p:nvPr/>
        </p:nvCxnSpPr>
        <p:spPr>
          <a:xfrm>
            <a:off x="3987063" y="1506375"/>
            <a:ext cx="2497200" cy="945900"/>
          </a:xfrm>
          <a:prstGeom prst="curvedConnector2">
            <a:avLst/>
          </a:prstGeom>
          <a:noFill/>
          <a:ln cap="flat" cmpd="sng" w="28575">
            <a:solidFill>
              <a:srgbClr val="FF5722"/>
            </a:solidFill>
            <a:prstDash val="solid"/>
            <a:round/>
            <a:headEnd len="med" w="med" type="none"/>
            <a:tailEnd len="med" w="med" type="stealth"/>
          </a:ln>
        </p:spPr>
      </p:cxnSp>
      <p:sp>
        <p:nvSpPr>
          <p:cNvPr id="137" name="Google Shape;137;p23"/>
          <p:cNvSpPr/>
          <p:nvPr/>
        </p:nvSpPr>
        <p:spPr>
          <a:xfrm>
            <a:off x="3775600" y="2921650"/>
            <a:ext cx="2497176" cy="1354374"/>
          </a:xfrm>
          <a:prstGeom prst="flowChartTerminator">
            <a:avLst/>
          </a:prstGeom>
          <a:noFill/>
          <a:ln cap="flat" cmpd="sng" w="28575">
            <a:solidFill>
              <a:srgbClr val="FF572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38" name="Google Shape;138;p23"/>
          <p:cNvSpPr/>
          <p:nvPr/>
        </p:nvSpPr>
        <p:spPr>
          <a:xfrm>
            <a:off x="1029375" y="1839575"/>
            <a:ext cx="370200" cy="351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s" sz="2200">
                <a:latin typeface="Saira Condensed"/>
                <a:ea typeface="Saira Condensed"/>
                <a:cs typeface="Saira Condensed"/>
                <a:sym typeface="Saira Condensed"/>
              </a:rPr>
              <a:t>1</a:t>
            </a:r>
            <a:endParaRPr b="1" sz="2200">
              <a:latin typeface="Saira Condensed"/>
              <a:ea typeface="Saira Condensed"/>
              <a:cs typeface="Saira Condensed"/>
              <a:sym typeface="Saira Condensed"/>
            </a:endParaRPr>
          </a:p>
        </p:txBody>
      </p:sp>
      <p:sp>
        <p:nvSpPr>
          <p:cNvPr id="139" name="Google Shape;139;p23"/>
          <p:cNvSpPr/>
          <p:nvPr/>
        </p:nvSpPr>
        <p:spPr>
          <a:xfrm>
            <a:off x="3848775" y="2220575"/>
            <a:ext cx="370200" cy="351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s" sz="2200">
                <a:latin typeface="Saira Condensed"/>
                <a:ea typeface="Saira Condensed"/>
                <a:cs typeface="Saira Condensed"/>
                <a:sym typeface="Saira Condensed"/>
              </a:rPr>
              <a:t>2</a:t>
            </a:r>
            <a:endParaRPr b="1" sz="2200">
              <a:latin typeface="Saira Condensed"/>
              <a:ea typeface="Saira Condensed"/>
              <a:cs typeface="Saira Condensed"/>
              <a:sym typeface="Saira Condense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pic>
        <p:nvPicPr>
          <p:cNvPr id="144" name="Google Shape;144;p24"/>
          <p:cNvPicPr preferRelativeResize="0"/>
          <p:nvPr/>
        </p:nvPicPr>
        <p:blipFill>
          <a:blip r:embed="rId3">
            <a:alphaModFix/>
          </a:blip>
          <a:stretch>
            <a:fillRect/>
          </a:stretch>
        </p:blipFill>
        <p:spPr>
          <a:xfrm>
            <a:off x="991200" y="924100"/>
            <a:ext cx="7785975" cy="3773362"/>
          </a:xfrm>
          <a:prstGeom prst="rect">
            <a:avLst/>
          </a:prstGeom>
          <a:noFill/>
          <a:ln>
            <a:noFill/>
          </a:ln>
        </p:spPr>
      </p:pic>
      <p:sp>
        <p:nvSpPr>
          <p:cNvPr id="145" name="Google Shape;145;p24"/>
          <p:cNvSpPr txBox="1"/>
          <p:nvPr>
            <p:ph type="title"/>
          </p:nvPr>
        </p:nvSpPr>
        <p:spPr>
          <a:xfrm>
            <a:off x="991200" y="53575"/>
            <a:ext cx="8152800" cy="8574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s"/>
              <a:t>Construimos un</a:t>
            </a:r>
            <a:r>
              <a:rPr lang="es"/>
              <a:t> </a:t>
            </a:r>
            <a:r>
              <a:rPr lang="es"/>
              <a:t>modelo</a:t>
            </a:r>
            <a:r>
              <a:rPr lang="es"/>
              <a:t> de aprendizaje de imágenes</a:t>
            </a:r>
            <a:endParaRPr/>
          </a:p>
          <a:p>
            <a:pPr indent="0" lvl="0" marL="0" rtl="0" algn="ctr">
              <a:spcBef>
                <a:spcPts val="0"/>
              </a:spcBef>
              <a:spcAft>
                <a:spcPts val="0"/>
              </a:spcAft>
              <a:buNone/>
            </a:pPr>
            <a:r>
              <a:rPr i="1" lang="es" sz="1866"/>
              <a:t>Fases</a:t>
            </a:r>
            <a:endParaRPr i="1" sz="1866"/>
          </a:p>
        </p:txBody>
      </p:sp>
      <p:sp>
        <p:nvSpPr>
          <p:cNvPr id="146" name="Google Shape;146;p24"/>
          <p:cNvSpPr/>
          <p:nvPr/>
        </p:nvSpPr>
        <p:spPr>
          <a:xfrm>
            <a:off x="3218774" y="1063375"/>
            <a:ext cx="3279000" cy="468000"/>
          </a:xfrm>
          <a:prstGeom prst="roundRect">
            <a:avLst>
              <a:gd fmla="val 16667" name="adj"/>
            </a:avLst>
          </a:prstGeom>
          <a:solidFill>
            <a:srgbClr val="FFFFFF"/>
          </a:solidFill>
          <a:ln cap="flat" cmpd="sng" w="38100">
            <a:solidFill>
              <a:srgbClr val="FF5722"/>
            </a:solidFill>
            <a:prstDash val="solid"/>
            <a:round/>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5722"/>
              </a:buClr>
              <a:buSzPts val="1400"/>
              <a:buFont typeface="Arial"/>
              <a:buNone/>
            </a:pPr>
            <a:r>
              <a:rPr lang="es">
                <a:solidFill>
                  <a:srgbClr val="FF5722"/>
                </a:solidFill>
                <a:latin typeface="Saira Condensed"/>
                <a:ea typeface="Saira Condensed"/>
                <a:cs typeface="Saira Condensed"/>
                <a:sym typeface="Saira Condensed"/>
              </a:rPr>
              <a:t>Nombre de las </a:t>
            </a:r>
            <a:r>
              <a:rPr b="1" lang="es">
                <a:solidFill>
                  <a:srgbClr val="FF5722"/>
                </a:solidFill>
                <a:latin typeface="Saira Condensed"/>
                <a:ea typeface="Saira Condensed"/>
                <a:cs typeface="Saira Condensed"/>
                <a:sym typeface="Saira Condensed"/>
              </a:rPr>
              <a:t>categorías</a:t>
            </a:r>
            <a:r>
              <a:rPr lang="es">
                <a:solidFill>
                  <a:srgbClr val="FF5722"/>
                </a:solidFill>
                <a:latin typeface="Saira Condensed"/>
                <a:ea typeface="Saira Condensed"/>
                <a:cs typeface="Saira Condensed"/>
                <a:sym typeface="Saira Condensed"/>
              </a:rPr>
              <a:t> de imágenes con la que entrenamos el modelo</a:t>
            </a:r>
            <a:endParaRPr i="0" u="none" cap="none" strike="noStrike">
              <a:solidFill>
                <a:srgbClr val="FF5722"/>
              </a:solidFill>
              <a:latin typeface="Saira Condensed"/>
              <a:ea typeface="Saira Condensed"/>
              <a:cs typeface="Saira Condensed"/>
              <a:sym typeface="Saira Condensed"/>
            </a:endParaRPr>
          </a:p>
        </p:txBody>
      </p:sp>
      <p:sp>
        <p:nvSpPr>
          <p:cNvPr id="147" name="Google Shape;147;p24"/>
          <p:cNvSpPr/>
          <p:nvPr/>
        </p:nvSpPr>
        <p:spPr>
          <a:xfrm>
            <a:off x="3248750" y="1683775"/>
            <a:ext cx="1846200" cy="468000"/>
          </a:xfrm>
          <a:prstGeom prst="roundRect">
            <a:avLst>
              <a:gd fmla="val 16667" name="adj"/>
            </a:avLst>
          </a:prstGeom>
          <a:solidFill>
            <a:srgbClr val="FFFFFF"/>
          </a:solidFill>
          <a:ln cap="flat" cmpd="sng" w="38100">
            <a:solidFill>
              <a:srgbClr val="FF5722"/>
            </a:solidFill>
            <a:prstDash val="solid"/>
            <a:round/>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5722"/>
              </a:buClr>
              <a:buSzPts val="1400"/>
              <a:buFont typeface="Arial"/>
              <a:buNone/>
            </a:pPr>
            <a:r>
              <a:rPr b="1" lang="es">
                <a:solidFill>
                  <a:srgbClr val="FF5722"/>
                </a:solidFill>
                <a:latin typeface="Saira Condensed"/>
                <a:ea typeface="Saira Condensed"/>
                <a:cs typeface="Saira Condensed"/>
                <a:sym typeface="Saira Condensed"/>
              </a:rPr>
              <a:t>Muestra</a:t>
            </a:r>
            <a:r>
              <a:rPr lang="es">
                <a:solidFill>
                  <a:srgbClr val="FF5722"/>
                </a:solidFill>
                <a:latin typeface="Saira Condensed"/>
                <a:ea typeface="Saira Condensed"/>
                <a:cs typeface="Saira Condensed"/>
                <a:sym typeface="Saira Condensed"/>
              </a:rPr>
              <a:t>: a</a:t>
            </a:r>
            <a:r>
              <a:rPr lang="es">
                <a:solidFill>
                  <a:srgbClr val="FF5722"/>
                </a:solidFill>
                <a:latin typeface="Saira Condensed"/>
                <a:ea typeface="Saira Condensed"/>
                <a:cs typeface="Saira Condensed"/>
                <a:sym typeface="Saira Condensed"/>
              </a:rPr>
              <a:t>ñadir </a:t>
            </a:r>
            <a:r>
              <a:rPr b="1" lang="es">
                <a:solidFill>
                  <a:srgbClr val="FF5722"/>
                </a:solidFill>
                <a:latin typeface="Saira Condensed"/>
                <a:ea typeface="Saira Condensed"/>
                <a:cs typeface="Saira Condensed"/>
                <a:sym typeface="Saira Condensed"/>
              </a:rPr>
              <a:t>imágenes</a:t>
            </a:r>
            <a:endParaRPr b="1">
              <a:solidFill>
                <a:srgbClr val="FF5722"/>
              </a:solidFill>
              <a:latin typeface="Saira Condensed"/>
              <a:ea typeface="Saira Condensed"/>
              <a:cs typeface="Saira Condensed"/>
              <a:sym typeface="Saira Condensed"/>
            </a:endParaRPr>
          </a:p>
          <a:p>
            <a:pPr indent="0" lvl="0" marL="0" marR="0" rtl="0" algn="ctr">
              <a:lnSpc>
                <a:spcPct val="100000"/>
              </a:lnSpc>
              <a:spcBef>
                <a:spcPts val="0"/>
              </a:spcBef>
              <a:spcAft>
                <a:spcPts val="0"/>
              </a:spcAft>
              <a:buClr>
                <a:srgbClr val="FF5722"/>
              </a:buClr>
              <a:buSzPts val="1400"/>
              <a:buFont typeface="Arial"/>
              <a:buNone/>
            </a:pPr>
            <a:r>
              <a:rPr lang="es">
                <a:solidFill>
                  <a:srgbClr val="FF5722"/>
                </a:solidFill>
                <a:latin typeface="Saira Condensed"/>
                <a:ea typeface="Saira Condensed"/>
                <a:cs typeface="Saira Condensed"/>
                <a:sym typeface="Saira Condensed"/>
              </a:rPr>
              <a:t>para </a:t>
            </a:r>
            <a:r>
              <a:rPr b="1" lang="es">
                <a:solidFill>
                  <a:srgbClr val="FF5722"/>
                </a:solidFill>
                <a:latin typeface="Saira Condensed"/>
                <a:ea typeface="Saira Condensed"/>
                <a:cs typeface="Saira Condensed"/>
                <a:sym typeface="Saira Condensed"/>
              </a:rPr>
              <a:t>entrenar</a:t>
            </a:r>
            <a:r>
              <a:rPr lang="es">
                <a:solidFill>
                  <a:srgbClr val="FF5722"/>
                </a:solidFill>
                <a:latin typeface="Saira Condensed"/>
                <a:ea typeface="Saira Condensed"/>
                <a:cs typeface="Saira Condensed"/>
                <a:sym typeface="Saira Condensed"/>
              </a:rPr>
              <a:t> el modelo</a:t>
            </a:r>
            <a:endParaRPr>
              <a:solidFill>
                <a:srgbClr val="FF5722"/>
              </a:solidFill>
              <a:latin typeface="Saira Condensed"/>
              <a:ea typeface="Saira Condensed"/>
              <a:cs typeface="Saira Condensed"/>
              <a:sym typeface="Saira Condensed"/>
            </a:endParaRPr>
          </a:p>
        </p:txBody>
      </p:sp>
      <p:sp>
        <p:nvSpPr>
          <p:cNvPr id="148" name="Google Shape;148;p24"/>
          <p:cNvSpPr/>
          <p:nvPr/>
        </p:nvSpPr>
        <p:spPr>
          <a:xfrm>
            <a:off x="5064983" y="3886175"/>
            <a:ext cx="3279000" cy="633600"/>
          </a:xfrm>
          <a:prstGeom prst="roundRect">
            <a:avLst>
              <a:gd fmla="val 16667" name="adj"/>
            </a:avLst>
          </a:prstGeom>
          <a:solidFill>
            <a:srgbClr val="FFFFFF"/>
          </a:solidFill>
          <a:ln cap="flat" cmpd="sng" w="38100">
            <a:solidFill>
              <a:srgbClr val="FF5722"/>
            </a:solidFill>
            <a:prstDash val="solid"/>
            <a:round/>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5722"/>
              </a:buClr>
              <a:buSzPts val="1400"/>
              <a:buFont typeface="Arial"/>
              <a:buNone/>
            </a:pPr>
            <a:r>
              <a:rPr lang="es">
                <a:solidFill>
                  <a:srgbClr val="FF5722"/>
                </a:solidFill>
                <a:latin typeface="Saira Condensed"/>
                <a:ea typeface="Saira Condensed"/>
                <a:cs typeface="Saira Condensed"/>
                <a:sym typeface="Saira Condensed"/>
              </a:rPr>
              <a:t>Entrenamos al  modelo (una vez terminamos de subir imágenes)</a:t>
            </a:r>
            <a:endParaRPr b="1" i="0" sz="1200" u="none" cap="none" strike="noStrike">
              <a:solidFill>
                <a:srgbClr val="FF5722"/>
              </a:solidFill>
              <a:latin typeface="Arial"/>
              <a:ea typeface="Arial"/>
              <a:cs typeface="Arial"/>
              <a:sym typeface="Arial"/>
            </a:endParaRPr>
          </a:p>
        </p:txBody>
      </p:sp>
      <p:cxnSp>
        <p:nvCxnSpPr>
          <p:cNvPr id="149" name="Google Shape;149;p24"/>
          <p:cNvCxnSpPr>
            <a:stCxn id="150" idx="3"/>
            <a:endCxn id="147" idx="1"/>
          </p:cNvCxnSpPr>
          <p:nvPr/>
        </p:nvCxnSpPr>
        <p:spPr>
          <a:xfrm flipH="1" rot="10800000">
            <a:off x="2332350" y="1917750"/>
            <a:ext cx="916500" cy="1827300"/>
          </a:xfrm>
          <a:prstGeom prst="straightConnector1">
            <a:avLst/>
          </a:prstGeom>
          <a:noFill/>
          <a:ln cap="flat" cmpd="sng" w="9525">
            <a:solidFill>
              <a:srgbClr val="FF0000"/>
            </a:solidFill>
            <a:prstDash val="solid"/>
            <a:round/>
            <a:headEnd len="med" w="med" type="none"/>
            <a:tailEnd len="med" w="med" type="stealth"/>
          </a:ln>
        </p:spPr>
      </p:cxnSp>
      <p:cxnSp>
        <p:nvCxnSpPr>
          <p:cNvPr id="151" name="Google Shape;151;p24"/>
          <p:cNvCxnSpPr>
            <a:stCxn id="152" idx="2"/>
            <a:endCxn id="148" idx="0"/>
          </p:cNvCxnSpPr>
          <p:nvPr/>
        </p:nvCxnSpPr>
        <p:spPr>
          <a:xfrm>
            <a:off x="5832000" y="3024000"/>
            <a:ext cx="872400" cy="862200"/>
          </a:xfrm>
          <a:prstGeom prst="straightConnector1">
            <a:avLst/>
          </a:prstGeom>
          <a:noFill/>
          <a:ln cap="flat" cmpd="sng" w="9525">
            <a:solidFill>
              <a:srgbClr val="FF0000"/>
            </a:solidFill>
            <a:prstDash val="solid"/>
            <a:round/>
            <a:headEnd len="med" w="med" type="none"/>
            <a:tailEnd len="med" w="med" type="stealth"/>
          </a:ln>
        </p:spPr>
      </p:cxnSp>
      <p:sp>
        <p:nvSpPr>
          <p:cNvPr id="153" name="Google Shape;153;p24"/>
          <p:cNvSpPr/>
          <p:nvPr/>
        </p:nvSpPr>
        <p:spPr>
          <a:xfrm>
            <a:off x="1803750" y="2240400"/>
            <a:ext cx="528600" cy="4185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4"/>
          <p:cNvSpPr/>
          <p:nvPr/>
        </p:nvSpPr>
        <p:spPr>
          <a:xfrm>
            <a:off x="5244000" y="2724000"/>
            <a:ext cx="1176000" cy="3000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4"/>
          <p:cNvSpPr/>
          <p:nvPr/>
        </p:nvSpPr>
        <p:spPr>
          <a:xfrm>
            <a:off x="7476000" y="2479800"/>
            <a:ext cx="1041900" cy="2655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4"/>
          <p:cNvSpPr/>
          <p:nvPr/>
        </p:nvSpPr>
        <p:spPr>
          <a:xfrm>
            <a:off x="2867800" y="3619375"/>
            <a:ext cx="1846200" cy="468000"/>
          </a:xfrm>
          <a:prstGeom prst="roundRect">
            <a:avLst>
              <a:gd fmla="val 16667" name="adj"/>
            </a:avLst>
          </a:prstGeom>
          <a:solidFill>
            <a:srgbClr val="FFFFFF"/>
          </a:solidFill>
          <a:ln cap="flat" cmpd="sng" w="38100">
            <a:solidFill>
              <a:srgbClr val="FF5722"/>
            </a:solidFill>
            <a:prstDash val="solid"/>
            <a:round/>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5722"/>
              </a:buClr>
              <a:buSzPts val="1400"/>
              <a:buFont typeface="Arial"/>
              <a:buNone/>
            </a:pPr>
            <a:r>
              <a:rPr lang="es">
                <a:solidFill>
                  <a:srgbClr val="FF5722"/>
                </a:solidFill>
                <a:latin typeface="Saira Condensed"/>
                <a:ea typeface="Saira Condensed"/>
                <a:cs typeface="Saira Condensed"/>
                <a:sym typeface="Saira Condensed"/>
              </a:rPr>
              <a:t>Añadir más </a:t>
            </a:r>
            <a:r>
              <a:rPr b="1" lang="es">
                <a:solidFill>
                  <a:srgbClr val="FF5722"/>
                </a:solidFill>
                <a:latin typeface="Saira Condensed"/>
                <a:ea typeface="Saira Condensed"/>
                <a:cs typeface="Saira Condensed"/>
                <a:sym typeface="Saira Condensed"/>
              </a:rPr>
              <a:t>categorías</a:t>
            </a:r>
            <a:r>
              <a:rPr lang="es">
                <a:solidFill>
                  <a:srgbClr val="FF5722"/>
                </a:solidFill>
                <a:latin typeface="Saira Condensed"/>
                <a:ea typeface="Saira Condensed"/>
                <a:cs typeface="Saira Condensed"/>
                <a:sym typeface="Saira Condensed"/>
              </a:rPr>
              <a:t> de imágenes</a:t>
            </a:r>
            <a:endParaRPr>
              <a:solidFill>
                <a:srgbClr val="FF5722"/>
              </a:solidFill>
              <a:latin typeface="Saira Condensed"/>
              <a:ea typeface="Saira Condensed"/>
              <a:cs typeface="Saira Condensed"/>
              <a:sym typeface="Saira Condensed"/>
            </a:endParaRPr>
          </a:p>
        </p:txBody>
      </p:sp>
      <p:cxnSp>
        <p:nvCxnSpPr>
          <p:cNvPr id="156" name="Google Shape;156;p24"/>
          <p:cNvCxnSpPr>
            <a:stCxn id="157" idx="3"/>
          </p:cNvCxnSpPr>
          <p:nvPr/>
        </p:nvCxnSpPr>
        <p:spPr>
          <a:xfrm flipH="1" rot="10800000">
            <a:off x="2176800" y="1506600"/>
            <a:ext cx="1034100" cy="1527000"/>
          </a:xfrm>
          <a:prstGeom prst="straightConnector1">
            <a:avLst/>
          </a:prstGeom>
          <a:noFill/>
          <a:ln cap="flat" cmpd="sng" w="9525">
            <a:solidFill>
              <a:srgbClr val="FF0000"/>
            </a:solidFill>
            <a:prstDash val="solid"/>
            <a:round/>
            <a:headEnd len="med" w="med" type="none"/>
            <a:tailEnd len="med" w="med" type="stealth"/>
          </a:ln>
        </p:spPr>
      </p:cxnSp>
      <p:sp>
        <p:nvSpPr>
          <p:cNvPr id="157" name="Google Shape;157;p24"/>
          <p:cNvSpPr/>
          <p:nvPr/>
        </p:nvSpPr>
        <p:spPr>
          <a:xfrm>
            <a:off x="1296000" y="2883600"/>
            <a:ext cx="880800" cy="3000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4"/>
          <p:cNvSpPr/>
          <p:nvPr/>
        </p:nvSpPr>
        <p:spPr>
          <a:xfrm>
            <a:off x="1803750" y="3535800"/>
            <a:ext cx="528600" cy="4185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8" name="Google Shape;158;p24"/>
          <p:cNvCxnSpPr/>
          <p:nvPr/>
        </p:nvCxnSpPr>
        <p:spPr>
          <a:xfrm flipH="1">
            <a:off x="3550900" y="4087375"/>
            <a:ext cx="480000" cy="342600"/>
          </a:xfrm>
          <a:prstGeom prst="straightConnector1">
            <a:avLst/>
          </a:prstGeom>
          <a:noFill/>
          <a:ln cap="flat" cmpd="sng" w="9525">
            <a:solidFill>
              <a:srgbClr val="FF0000"/>
            </a:solidFill>
            <a:prstDash val="solid"/>
            <a:round/>
            <a:headEnd len="med" w="med" type="none"/>
            <a:tailEnd len="med" w="med" type="stealth"/>
          </a:ln>
        </p:spPr>
      </p:cxnSp>
      <p:cxnSp>
        <p:nvCxnSpPr>
          <p:cNvPr id="159" name="Google Shape;159;p24"/>
          <p:cNvCxnSpPr>
            <a:stCxn id="153" idx="3"/>
            <a:endCxn id="147" idx="1"/>
          </p:cNvCxnSpPr>
          <p:nvPr/>
        </p:nvCxnSpPr>
        <p:spPr>
          <a:xfrm flipH="1" rot="10800000">
            <a:off x="2332350" y="1917750"/>
            <a:ext cx="916500" cy="531900"/>
          </a:xfrm>
          <a:prstGeom prst="straightConnector1">
            <a:avLst/>
          </a:prstGeom>
          <a:noFill/>
          <a:ln cap="flat" cmpd="sng" w="9525">
            <a:solidFill>
              <a:srgbClr val="FF0000"/>
            </a:solidFill>
            <a:prstDash val="solid"/>
            <a:round/>
            <a:headEnd len="med" w="med" type="none"/>
            <a:tailEnd len="med" w="med" type="stealth"/>
          </a:ln>
        </p:spPr>
      </p:cxnSp>
      <p:sp>
        <p:nvSpPr>
          <p:cNvPr id="160" name="Google Shape;160;p24"/>
          <p:cNvSpPr/>
          <p:nvPr/>
        </p:nvSpPr>
        <p:spPr>
          <a:xfrm>
            <a:off x="953175" y="1229975"/>
            <a:ext cx="370200" cy="351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s" sz="2200">
                <a:latin typeface="Saira Condensed"/>
                <a:ea typeface="Saira Condensed"/>
                <a:cs typeface="Saira Condensed"/>
                <a:sym typeface="Saira Condensed"/>
              </a:rPr>
              <a:t>1</a:t>
            </a:r>
            <a:endParaRPr b="1" sz="2200">
              <a:latin typeface="Saira Condensed"/>
              <a:ea typeface="Saira Condensed"/>
              <a:cs typeface="Saira Condensed"/>
              <a:sym typeface="Saira Condensed"/>
            </a:endParaRPr>
          </a:p>
        </p:txBody>
      </p:sp>
      <p:sp>
        <p:nvSpPr>
          <p:cNvPr id="161" name="Google Shape;161;p24"/>
          <p:cNvSpPr/>
          <p:nvPr/>
        </p:nvSpPr>
        <p:spPr>
          <a:xfrm>
            <a:off x="4991775" y="2068175"/>
            <a:ext cx="370200" cy="351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s" sz="2200">
                <a:latin typeface="Saira Condensed"/>
                <a:ea typeface="Saira Condensed"/>
                <a:cs typeface="Saira Condensed"/>
                <a:sym typeface="Saira Condensed"/>
              </a:rPr>
              <a:t>2</a:t>
            </a:r>
            <a:endParaRPr b="1" sz="2200">
              <a:latin typeface="Saira Condensed"/>
              <a:ea typeface="Saira Condensed"/>
              <a:cs typeface="Saira Condensed"/>
              <a:sym typeface="Saira Condensed"/>
            </a:endParaRPr>
          </a:p>
        </p:txBody>
      </p:sp>
      <p:sp>
        <p:nvSpPr>
          <p:cNvPr id="162" name="Google Shape;162;p24"/>
          <p:cNvSpPr txBox="1"/>
          <p:nvPr/>
        </p:nvSpPr>
        <p:spPr>
          <a:xfrm>
            <a:off x="1338900" y="1278150"/>
            <a:ext cx="1605000" cy="2556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FF5722"/>
              </a:buClr>
              <a:buSzPts val="1400"/>
              <a:buFont typeface="Arial"/>
              <a:buNone/>
            </a:pPr>
            <a:r>
              <a:rPr b="1" lang="es">
                <a:solidFill>
                  <a:schemeClr val="dk1"/>
                </a:solidFill>
                <a:latin typeface="Saira Condensed"/>
                <a:ea typeface="Saira Condensed"/>
                <a:cs typeface="Saira Condensed"/>
                <a:sym typeface="Saira Condensed"/>
              </a:rPr>
              <a:t>Categorías y Muestra</a:t>
            </a:r>
            <a:endParaRPr b="1">
              <a:solidFill>
                <a:schemeClr val="dk1"/>
              </a:solidFill>
              <a:latin typeface="Saira Condensed"/>
              <a:ea typeface="Saira Condensed"/>
              <a:cs typeface="Saira Condensed"/>
              <a:sym typeface="Saira Condensed"/>
            </a:endParaRPr>
          </a:p>
        </p:txBody>
      </p:sp>
      <p:cxnSp>
        <p:nvCxnSpPr>
          <p:cNvPr id="163" name="Google Shape;163;p24"/>
          <p:cNvCxnSpPr/>
          <p:nvPr/>
        </p:nvCxnSpPr>
        <p:spPr>
          <a:xfrm flipH="1" rot="10800000">
            <a:off x="2176863" y="1373575"/>
            <a:ext cx="1041900" cy="418500"/>
          </a:xfrm>
          <a:prstGeom prst="straightConnector1">
            <a:avLst/>
          </a:prstGeom>
          <a:noFill/>
          <a:ln cap="flat" cmpd="sng" w="9525">
            <a:solidFill>
              <a:srgbClr val="FF0000"/>
            </a:solidFill>
            <a:prstDash val="solid"/>
            <a:round/>
            <a:headEnd len="med" w="med" type="none"/>
            <a:tailEnd len="med" w="med" type="stealth"/>
          </a:ln>
        </p:spPr>
      </p:cxnSp>
      <p:sp>
        <p:nvSpPr>
          <p:cNvPr id="164" name="Google Shape;164;p24"/>
          <p:cNvSpPr/>
          <p:nvPr/>
        </p:nvSpPr>
        <p:spPr>
          <a:xfrm>
            <a:off x="1296000" y="1588200"/>
            <a:ext cx="880800" cy="3000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4"/>
          <p:cNvSpPr txBox="1"/>
          <p:nvPr/>
        </p:nvSpPr>
        <p:spPr>
          <a:xfrm>
            <a:off x="5377500" y="2116350"/>
            <a:ext cx="1605000" cy="2556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b="1" lang="es">
                <a:solidFill>
                  <a:schemeClr val="dk1"/>
                </a:solidFill>
                <a:latin typeface="Saira Condensed"/>
                <a:ea typeface="Saira Condensed"/>
                <a:cs typeface="Saira Condensed"/>
                <a:sym typeface="Saira Condensed"/>
              </a:rPr>
              <a:t>Entrenamos el modelo</a:t>
            </a:r>
            <a:endParaRPr b="1">
              <a:solidFill>
                <a:schemeClr val="dk1"/>
              </a:solidFill>
              <a:latin typeface="Saira Condensed"/>
              <a:ea typeface="Saira Condensed"/>
              <a:cs typeface="Saira Condensed"/>
              <a:sym typeface="Saira Condensed"/>
            </a:endParaRPr>
          </a:p>
        </p:txBody>
      </p:sp>
      <p:sp>
        <p:nvSpPr>
          <p:cNvPr id="166" name="Google Shape;166;p24"/>
          <p:cNvSpPr txBox="1"/>
          <p:nvPr/>
        </p:nvSpPr>
        <p:spPr>
          <a:xfrm>
            <a:off x="7282500" y="2116350"/>
            <a:ext cx="1482600" cy="2556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b="1" lang="es">
                <a:solidFill>
                  <a:schemeClr val="dk1"/>
                </a:solidFill>
                <a:latin typeface="Saira Condensed"/>
                <a:ea typeface="Saira Condensed"/>
                <a:cs typeface="Saira Condensed"/>
                <a:sym typeface="Saira Condensed"/>
              </a:rPr>
              <a:t>Probamos </a:t>
            </a:r>
            <a:r>
              <a:rPr b="1" lang="es">
                <a:solidFill>
                  <a:schemeClr val="dk1"/>
                </a:solidFill>
                <a:latin typeface="Saira Condensed"/>
                <a:ea typeface="Saira Condensed"/>
                <a:cs typeface="Saira Condensed"/>
                <a:sym typeface="Saira Condensed"/>
              </a:rPr>
              <a:t>el modelo</a:t>
            </a:r>
            <a:endParaRPr b="1">
              <a:solidFill>
                <a:schemeClr val="dk1"/>
              </a:solidFill>
              <a:latin typeface="Saira Condensed"/>
              <a:ea typeface="Saira Condensed"/>
              <a:cs typeface="Saira Condensed"/>
              <a:sym typeface="Saira Condensed"/>
            </a:endParaRPr>
          </a:p>
        </p:txBody>
      </p:sp>
      <p:sp>
        <p:nvSpPr>
          <p:cNvPr id="167" name="Google Shape;167;p24"/>
          <p:cNvSpPr/>
          <p:nvPr/>
        </p:nvSpPr>
        <p:spPr>
          <a:xfrm>
            <a:off x="6972975" y="2068175"/>
            <a:ext cx="370200" cy="351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s" sz="2200">
                <a:latin typeface="Saira Condensed"/>
                <a:ea typeface="Saira Condensed"/>
                <a:cs typeface="Saira Condensed"/>
                <a:sym typeface="Saira Condensed"/>
              </a:rPr>
              <a:t>3</a:t>
            </a:r>
            <a:endParaRPr b="1" sz="2200">
              <a:latin typeface="Saira Condensed"/>
              <a:ea typeface="Saira Condensed"/>
              <a:cs typeface="Saira Condensed"/>
              <a:sym typeface="Saira Condense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5"/>
          <p:cNvSpPr txBox="1"/>
          <p:nvPr>
            <p:ph type="title"/>
          </p:nvPr>
        </p:nvSpPr>
        <p:spPr>
          <a:xfrm>
            <a:off x="1187624" y="205978"/>
            <a:ext cx="7499100" cy="8574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s"/>
              <a:t>¿Qué es una clase?</a:t>
            </a:r>
            <a:endParaRPr/>
          </a:p>
        </p:txBody>
      </p:sp>
      <p:sp>
        <p:nvSpPr>
          <p:cNvPr id="173" name="Google Shape;173;p25"/>
          <p:cNvSpPr txBox="1"/>
          <p:nvPr>
            <p:ph idx="1" type="body"/>
          </p:nvPr>
        </p:nvSpPr>
        <p:spPr>
          <a:xfrm>
            <a:off x="1187650" y="1200150"/>
            <a:ext cx="7745100" cy="927300"/>
          </a:xfrm>
          <a:prstGeom prst="rect">
            <a:avLst/>
          </a:prstGeom>
        </p:spPr>
        <p:txBody>
          <a:bodyPr anchorCtr="0" anchor="t" bIns="91425" lIns="91425" spcFirstLastPara="1" rIns="91425" wrap="square" tIns="91425">
            <a:noAutofit/>
          </a:bodyPr>
          <a:lstStyle/>
          <a:p>
            <a:pPr indent="0" lvl="0" marL="0" rtl="0" algn="just">
              <a:spcBef>
                <a:spcPts val="640"/>
              </a:spcBef>
              <a:spcAft>
                <a:spcPts val="1200"/>
              </a:spcAft>
              <a:buClr>
                <a:schemeClr val="dk1"/>
              </a:buClr>
              <a:buSzPts val="1100"/>
              <a:buFont typeface="Arial"/>
              <a:buNone/>
            </a:pPr>
            <a:r>
              <a:rPr lang="es" sz="1700"/>
              <a:t>Cuando hablamos de una </a:t>
            </a:r>
            <a:r>
              <a:rPr b="1" lang="es" sz="1700"/>
              <a:t>clase</a:t>
            </a:r>
            <a:r>
              <a:rPr lang="es" sz="1700"/>
              <a:t> o </a:t>
            </a:r>
            <a:r>
              <a:rPr b="1" lang="es" sz="1700"/>
              <a:t>categoría</a:t>
            </a:r>
            <a:r>
              <a:rPr lang="es" sz="1700"/>
              <a:t> nos referimos a las distintas </a:t>
            </a:r>
            <a:r>
              <a:rPr b="1" lang="es" sz="1700"/>
              <a:t>etiquetas</a:t>
            </a:r>
            <a:r>
              <a:rPr lang="es" sz="1700"/>
              <a:t> o </a:t>
            </a:r>
            <a:r>
              <a:rPr b="1" lang="es" sz="1700"/>
              <a:t>grupos</a:t>
            </a:r>
            <a:r>
              <a:rPr lang="es" sz="1700"/>
              <a:t> utilizados para </a:t>
            </a:r>
            <a:r>
              <a:rPr b="1" lang="es" sz="1700"/>
              <a:t>clasificar</a:t>
            </a:r>
            <a:r>
              <a:rPr lang="es" sz="1700"/>
              <a:t> los datos. En este caso, las </a:t>
            </a:r>
            <a:r>
              <a:rPr b="1" lang="es" sz="1700"/>
              <a:t>imágenes</a:t>
            </a:r>
            <a:r>
              <a:rPr lang="es" sz="1700"/>
              <a:t> que nos interesa </a:t>
            </a:r>
            <a:r>
              <a:rPr b="1" lang="es" sz="1700"/>
              <a:t>clasificar</a:t>
            </a:r>
            <a:r>
              <a:rPr lang="es" sz="1700"/>
              <a:t> son de </a:t>
            </a:r>
            <a:r>
              <a:rPr b="1" lang="es" sz="1700"/>
              <a:t>perros</a:t>
            </a:r>
            <a:r>
              <a:rPr lang="es" sz="1700"/>
              <a:t>.</a:t>
            </a:r>
            <a:endParaRPr sz="1700"/>
          </a:p>
        </p:txBody>
      </p:sp>
      <p:pic>
        <p:nvPicPr>
          <p:cNvPr id="174" name="Google Shape;174;p25"/>
          <p:cNvPicPr preferRelativeResize="0"/>
          <p:nvPr/>
        </p:nvPicPr>
        <p:blipFill rotWithShape="1">
          <a:blip r:embed="rId3">
            <a:alphaModFix/>
          </a:blip>
          <a:srcRect b="53218" l="0" r="50492" t="14534"/>
          <a:stretch/>
        </p:blipFill>
        <p:spPr>
          <a:xfrm>
            <a:off x="2468050" y="2571757"/>
            <a:ext cx="4938249" cy="16188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6"/>
          <p:cNvSpPr txBox="1"/>
          <p:nvPr>
            <p:ph type="title"/>
          </p:nvPr>
        </p:nvSpPr>
        <p:spPr>
          <a:xfrm>
            <a:off x="1187624" y="205978"/>
            <a:ext cx="7499100" cy="8574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s"/>
              <a:t>¿Qué es una muestra?</a:t>
            </a:r>
            <a:endParaRPr/>
          </a:p>
        </p:txBody>
      </p:sp>
      <p:sp>
        <p:nvSpPr>
          <p:cNvPr id="180" name="Google Shape;180;p26"/>
          <p:cNvSpPr txBox="1"/>
          <p:nvPr>
            <p:ph idx="1" type="body"/>
          </p:nvPr>
        </p:nvSpPr>
        <p:spPr>
          <a:xfrm>
            <a:off x="1111425" y="910975"/>
            <a:ext cx="7895100" cy="1234500"/>
          </a:xfrm>
          <a:prstGeom prst="rect">
            <a:avLst/>
          </a:prstGeom>
        </p:spPr>
        <p:txBody>
          <a:bodyPr anchorCtr="0" anchor="t" bIns="91425" lIns="91425" spcFirstLastPara="1" rIns="91425" wrap="square" tIns="91425">
            <a:noAutofit/>
          </a:bodyPr>
          <a:lstStyle/>
          <a:p>
            <a:pPr indent="0" lvl="0" marL="0" rtl="0" algn="just">
              <a:spcBef>
                <a:spcPts val="640"/>
              </a:spcBef>
              <a:spcAft>
                <a:spcPts val="0"/>
              </a:spcAft>
              <a:buNone/>
            </a:pPr>
            <a:r>
              <a:rPr lang="es" sz="1700"/>
              <a:t>Es un ejemplo o </a:t>
            </a:r>
            <a:r>
              <a:rPr b="1" lang="es" sz="1700"/>
              <a:t>datos</a:t>
            </a:r>
            <a:r>
              <a:rPr lang="es" sz="1700"/>
              <a:t> que se utilizan para </a:t>
            </a:r>
            <a:r>
              <a:rPr b="1" lang="es" sz="1700"/>
              <a:t>entrenar un modelo</a:t>
            </a:r>
            <a:r>
              <a:rPr lang="es" sz="1700"/>
              <a:t>. En este ejemplo de </a:t>
            </a:r>
            <a:r>
              <a:rPr b="1" lang="es" sz="1700"/>
              <a:t>reconocimiento de imágenes</a:t>
            </a:r>
            <a:r>
              <a:rPr lang="es" sz="1700"/>
              <a:t>, las </a:t>
            </a:r>
            <a:r>
              <a:rPr b="1" lang="es" sz="1700"/>
              <a:t>imágenes de gatos </a:t>
            </a:r>
            <a:r>
              <a:rPr lang="es" sz="1700"/>
              <a:t>y </a:t>
            </a:r>
            <a:r>
              <a:rPr b="1" lang="es" sz="1700"/>
              <a:t>perros</a:t>
            </a:r>
            <a:r>
              <a:rPr lang="es" sz="1700"/>
              <a:t> junto a su etiqueta ("gato" o "perro") son una </a:t>
            </a:r>
            <a:r>
              <a:rPr b="1" lang="es" sz="1700"/>
              <a:t>muestra</a:t>
            </a:r>
            <a:r>
              <a:rPr lang="es" sz="1700"/>
              <a:t>. El </a:t>
            </a:r>
            <a:r>
              <a:rPr b="1" lang="es" sz="1700"/>
              <a:t>modelo aprende de estas muestras</a:t>
            </a:r>
            <a:r>
              <a:rPr lang="es" sz="1700"/>
              <a:t> para reconocer si una imagen es un “gato” o un “perro”. </a:t>
            </a:r>
            <a:endParaRPr sz="1700"/>
          </a:p>
          <a:p>
            <a:pPr indent="0" lvl="0" marL="203200" rtl="0" algn="just">
              <a:spcBef>
                <a:spcPts val="1200"/>
              </a:spcBef>
              <a:spcAft>
                <a:spcPts val="1200"/>
              </a:spcAft>
              <a:buNone/>
            </a:pPr>
            <a:r>
              <a:t/>
            </a:r>
            <a:endParaRPr sz="400"/>
          </a:p>
        </p:txBody>
      </p:sp>
      <p:pic>
        <p:nvPicPr>
          <p:cNvPr id="181" name="Google Shape;181;p26"/>
          <p:cNvPicPr preferRelativeResize="0"/>
          <p:nvPr/>
        </p:nvPicPr>
        <p:blipFill rotWithShape="1">
          <a:blip r:embed="rId3">
            <a:alphaModFix/>
          </a:blip>
          <a:srcRect b="18564" l="0" r="50492" t="49187"/>
          <a:stretch/>
        </p:blipFill>
        <p:spPr>
          <a:xfrm>
            <a:off x="1187625" y="2266950"/>
            <a:ext cx="3864576" cy="1618800"/>
          </a:xfrm>
          <a:prstGeom prst="rect">
            <a:avLst/>
          </a:prstGeom>
          <a:noFill/>
          <a:ln>
            <a:noFill/>
          </a:ln>
        </p:spPr>
      </p:pic>
      <p:sp>
        <p:nvSpPr>
          <p:cNvPr id="182" name="Google Shape;182;p26"/>
          <p:cNvSpPr txBox="1"/>
          <p:nvPr/>
        </p:nvSpPr>
        <p:spPr>
          <a:xfrm>
            <a:off x="1570425" y="4007225"/>
            <a:ext cx="7179600" cy="446400"/>
          </a:xfrm>
          <a:prstGeom prst="rect">
            <a:avLst/>
          </a:prstGeom>
          <a:solidFill>
            <a:schemeClr val="lt2"/>
          </a:solidFill>
          <a:ln>
            <a:noFill/>
          </a:ln>
        </p:spPr>
        <p:txBody>
          <a:bodyPr anchorCtr="0" anchor="t" bIns="91425" lIns="91425" spcFirstLastPara="1" rIns="91425" wrap="square" tIns="91425">
            <a:spAutoFit/>
          </a:bodyPr>
          <a:lstStyle/>
          <a:p>
            <a:pPr indent="0" lvl="0" marL="0" rtl="0" algn="ctr">
              <a:lnSpc>
                <a:spcPct val="115000"/>
              </a:lnSpc>
              <a:spcBef>
                <a:spcPts val="640"/>
              </a:spcBef>
              <a:spcAft>
                <a:spcPts val="1200"/>
              </a:spcAft>
              <a:buClr>
                <a:schemeClr val="dk1"/>
              </a:buClr>
              <a:buSzPts val="1100"/>
              <a:buFont typeface="Arial"/>
              <a:buNone/>
            </a:pPr>
            <a:r>
              <a:rPr b="1" lang="es" sz="1700">
                <a:solidFill>
                  <a:schemeClr val="dk1"/>
                </a:solidFill>
                <a:latin typeface="Saira Condensed"/>
                <a:ea typeface="Saira Condensed"/>
                <a:cs typeface="Saira Condensed"/>
                <a:sym typeface="Saira Condensed"/>
              </a:rPr>
              <a:t>Las</a:t>
            </a:r>
            <a:r>
              <a:rPr b="1" lang="es" sz="1700">
                <a:solidFill>
                  <a:schemeClr val="dk1"/>
                </a:solidFill>
                <a:latin typeface="Saira Condensed"/>
                <a:ea typeface="Saira Condensed"/>
                <a:cs typeface="Saira Condensed"/>
                <a:sym typeface="Saira Condensed"/>
              </a:rPr>
              <a:t> muestras deben ser representativas y diversas para un entrenamiento efectivo.</a:t>
            </a:r>
            <a:endParaRPr b="1">
              <a:latin typeface="Saira Condensed"/>
              <a:ea typeface="Saira Condensed"/>
              <a:cs typeface="Saira Condensed"/>
              <a:sym typeface="Saira Condensed"/>
            </a:endParaRPr>
          </a:p>
        </p:txBody>
      </p:sp>
      <p:pic>
        <p:nvPicPr>
          <p:cNvPr id="183" name="Google Shape;183;p26"/>
          <p:cNvPicPr preferRelativeResize="0"/>
          <p:nvPr/>
        </p:nvPicPr>
        <p:blipFill rotWithShape="1">
          <a:blip r:embed="rId3">
            <a:alphaModFix/>
          </a:blip>
          <a:srcRect b="53218" l="0" r="50492" t="14534"/>
          <a:stretch/>
        </p:blipFill>
        <p:spPr>
          <a:xfrm>
            <a:off x="5052200" y="2266950"/>
            <a:ext cx="4091801" cy="16188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pic>
        <p:nvPicPr>
          <p:cNvPr id="188" name="Google Shape;188;p27"/>
          <p:cNvPicPr preferRelativeResize="0"/>
          <p:nvPr/>
        </p:nvPicPr>
        <p:blipFill>
          <a:blip r:embed="rId3">
            <a:alphaModFix/>
          </a:blip>
          <a:stretch>
            <a:fillRect/>
          </a:stretch>
        </p:blipFill>
        <p:spPr>
          <a:xfrm>
            <a:off x="1660850" y="900021"/>
            <a:ext cx="7008232" cy="3381240"/>
          </a:xfrm>
          <a:prstGeom prst="rect">
            <a:avLst/>
          </a:prstGeom>
          <a:noFill/>
          <a:ln>
            <a:noFill/>
          </a:ln>
        </p:spPr>
      </p:pic>
      <p:sp>
        <p:nvSpPr>
          <p:cNvPr id="189" name="Google Shape;189;p27"/>
          <p:cNvSpPr/>
          <p:nvPr/>
        </p:nvSpPr>
        <p:spPr>
          <a:xfrm>
            <a:off x="6867517" y="3913389"/>
            <a:ext cx="1897800" cy="438300"/>
          </a:xfrm>
          <a:prstGeom prst="ellipse">
            <a:avLst/>
          </a:prstGeom>
          <a:noFill/>
          <a:ln cap="flat" cmpd="sng" w="28575">
            <a:solidFill>
              <a:srgbClr val="FF5722"/>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 name="Google Shape;190;p27"/>
          <p:cNvSpPr txBox="1"/>
          <p:nvPr>
            <p:ph type="title"/>
          </p:nvPr>
        </p:nvSpPr>
        <p:spPr>
          <a:xfrm>
            <a:off x="1187625" y="-22625"/>
            <a:ext cx="7956300" cy="8574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s"/>
              <a:t>Desafío 1</a:t>
            </a:r>
            <a:endParaRPr/>
          </a:p>
          <a:p>
            <a:pPr indent="0" lvl="0" marL="0" rtl="0" algn="ctr">
              <a:lnSpc>
                <a:spcPct val="105000"/>
              </a:lnSpc>
              <a:spcBef>
                <a:spcPts val="0"/>
              </a:spcBef>
              <a:spcAft>
                <a:spcPts val="0"/>
              </a:spcAft>
              <a:buClr>
                <a:schemeClr val="dk1"/>
              </a:buClr>
              <a:buSzPts val="470"/>
              <a:buFont typeface="Arial"/>
              <a:buNone/>
            </a:pPr>
            <a:r>
              <a:rPr b="0" lang="es" sz="2240">
                <a:latin typeface="Saira Condensed"/>
                <a:ea typeface="Saira Condensed"/>
                <a:cs typeface="Saira Condensed"/>
                <a:sym typeface="Saira Condensed"/>
              </a:rPr>
              <a:t>Construímos un modelo de aprendizaje que reconozca imágenes de perros y gatos</a:t>
            </a:r>
            <a:endParaRPr>
              <a:latin typeface="Saira Condensed"/>
              <a:ea typeface="Saira Condensed"/>
              <a:cs typeface="Saira Condensed"/>
              <a:sym typeface="Saira Condensed"/>
            </a:endParaRPr>
          </a:p>
        </p:txBody>
      </p:sp>
      <p:sp>
        <p:nvSpPr>
          <p:cNvPr id="191" name="Google Shape;191;p27"/>
          <p:cNvSpPr txBox="1"/>
          <p:nvPr/>
        </p:nvSpPr>
        <p:spPr>
          <a:xfrm>
            <a:off x="1019575" y="4290975"/>
            <a:ext cx="8156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a:t>Pista</a:t>
            </a:r>
            <a:r>
              <a:rPr lang="es"/>
              <a:t>: armar muestras de imágenes de perros y gatos de diferentes razas, posiciones, ángulos, lo más diversas posibles.</a:t>
            </a:r>
            <a:endParaRPr/>
          </a:p>
        </p:txBody>
      </p:sp>
      <p:sp>
        <p:nvSpPr>
          <p:cNvPr id="192" name="Google Shape;192;p27"/>
          <p:cNvSpPr/>
          <p:nvPr/>
        </p:nvSpPr>
        <p:spPr>
          <a:xfrm>
            <a:off x="5133375" y="892350"/>
            <a:ext cx="1806000" cy="468000"/>
          </a:xfrm>
          <a:prstGeom prst="roundRect">
            <a:avLst>
              <a:gd fmla="val 16667" name="adj"/>
            </a:avLst>
          </a:prstGeom>
          <a:solidFill>
            <a:srgbClr val="FFFFFF"/>
          </a:solidFill>
          <a:ln cap="flat" cmpd="sng" w="38100">
            <a:solidFill>
              <a:srgbClr val="FF5722"/>
            </a:solidFill>
            <a:prstDash val="solid"/>
            <a:round/>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5722"/>
              </a:buClr>
              <a:buSzPts val="1400"/>
              <a:buFont typeface="Arial"/>
              <a:buNone/>
            </a:pPr>
            <a:r>
              <a:rPr b="1" lang="es">
                <a:solidFill>
                  <a:srgbClr val="FF5722"/>
                </a:solidFill>
                <a:latin typeface="Saira Condensed"/>
                <a:ea typeface="Saira Condensed"/>
                <a:cs typeface="Saira Condensed"/>
                <a:sym typeface="Saira Condensed"/>
              </a:rPr>
              <a:t>Probamos capturando imágenes con la webcam</a:t>
            </a:r>
            <a:endParaRPr b="1">
              <a:solidFill>
                <a:srgbClr val="FF5722"/>
              </a:solidFill>
              <a:latin typeface="Saira Condensed"/>
              <a:ea typeface="Saira Condensed"/>
              <a:cs typeface="Saira Condensed"/>
              <a:sym typeface="Saira Condensed"/>
            </a:endParaRPr>
          </a:p>
        </p:txBody>
      </p:sp>
      <p:sp>
        <p:nvSpPr>
          <p:cNvPr id="193" name="Google Shape;193;p27"/>
          <p:cNvSpPr txBox="1"/>
          <p:nvPr/>
        </p:nvSpPr>
        <p:spPr>
          <a:xfrm>
            <a:off x="2939100" y="1201950"/>
            <a:ext cx="1605000" cy="2556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b="1" lang="es">
                <a:solidFill>
                  <a:schemeClr val="dk1"/>
                </a:solidFill>
                <a:latin typeface="Saira Condensed"/>
                <a:ea typeface="Saira Condensed"/>
                <a:cs typeface="Saira Condensed"/>
                <a:sym typeface="Saira Condensed"/>
              </a:rPr>
              <a:t>Categorías y Muestra</a:t>
            </a:r>
            <a:endParaRPr b="1">
              <a:solidFill>
                <a:schemeClr val="dk1"/>
              </a:solidFill>
              <a:latin typeface="Saira Condensed"/>
              <a:ea typeface="Saira Condensed"/>
              <a:cs typeface="Saira Condensed"/>
              <a:sym typeface="Saira Condensed"/>
            </a:endParaRPr>
          </a:p>
        </p:txBody>
      </p:sp>
      <p:sp>
        <p:nvSpPr>
          <p:cNvPr id="194" name="Google Shape;194;p27"/>
          <p:cNvSpPr txBox="1"/>
          <p:nvPr/>
        </p:nvSpPr>
        <p:spPr>
          <a:xfrm>
            <a:off x="5529900" y="1963950"/>
            <a:ext cx="1439700" cy="2556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b="1" lang="es" sz="1200">
                <a:solidFill>
                  <a:schemeClr val="dk1"/>
                </a:solidFill>
                <a:latin typeface="Saira Condensed"/>
                <a:ea typeface="Saira Condensed"/>
                <a:cs typeface="Saira Condensed"/>
                <a:sym typeface="Saira Condensed"/>
              </a:rPr>
              <a:t>Entrenamos el modelo</a:t>
            </a:r>
            <a:endParaRPr b="1" sz="1200">
              <a:solidFill>
                <a:schemeClr val="dk1"/>
              </a:solidFill>
              <a:latin typeface="Saira Condensed"/>
              <a:ea typeface="Saira Condensed"/>
              <a:cs typeface="Saira Condensed"/>
              <a:sym typeface="Saira Condensed"/>
            </a:endParaRPr>
          </a:p>
        </p:txBody>
      </p:sp>
      <p:sp>
        <p:nvSpPr>
          <p:cNvPr id="195" name="Google Shape;195;p27"/>
          <p:cNvSpPr/>
          <p:nvPr/>
        </p:nvSpPr>
        <p:spPr>
          <a:xfrm>
            <a:off x="5220375" y="1915775"/>
            <a:ext cx="370200" cy="351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s" sz="2200">
                <a:latin typeface="Saira Condensed"/>
                <a:ea typeface="Saira Condensed"/>
                <a:cs typeface="Saira Condensed"/>
                <a:sym typeface="Saira Condensed"/>
              </a:rPr>
              <a:t>2</a:t>
            </a:r>
            <a:endParaRPr b="1" sz="2200">
              <a:latin typeface="Saira Condensed"/>
              <a:ea typeface="Saira Condensed"/>
              <a:cs typeface="Saira Condensed"/>
              <a:sym typeface="Saira Condensed"/>
            </a:endParaRPr>
          </a:p>
        </p:txBody>
      </p:sp>
      <p:sp>
        <p:nvSpPr>
          <p:cNvPr id="196" name="Google Shape;196;p27"/>
          <p:cNvSpPr/>
          <p:nvPr/>
        </p:nvSpPr>
        <p:spPr>
          <a:xfrm>
            <a:off x="2629575" y="1153775"/>
            <a:ext cx="370200" cy="351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s" sz="2200">
                <a:latin typeface="Saira Condensed"/>
                <a:ea typeface="Saira Condensed"/>
                <a:cs typeface="Saira Condensed"/>
                <a:sym typeface="Saira Condensed"/>
              </a:rPr>
              <a:t>1</a:t>
            </a:r>
            <a:endParaRPr b="1" sz="2200">
              <a:latin typeface="Saira Condensed"/>
              <a:ea typeface="Saira Condensed"/>
              <a:cs typeface="Saira Condensed"/>
              <a:sym typeface="Saira Condensed"/>
            </a:endParaRPr>
          </a:p>
        </p:txBody>
      </p:sp>
      <p:sp>
        <p:nvSpPr>
          <p:cNvPr id="197" name="Google Shape;197;p27"/>
          <p:cNvSpPr/>
          <p:nvPr/>
        </p:nvSpPr>
        <p:spPr>
          <a:xfrm>
            <a:off x="4763175" y="925175"/>
            <a:ext cx="370200" cy="351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s" sz="2200">
                <a:latin typeface="Saira Condensed"/>
                <a:ea typeface="Saira Condensed"/>
                <a:cs typeface="Saira Condensed"/>
                <a:sym typeface="Saira Condensed"/>
              </a:rPr>
              <a:t>3</a:t>
            </a:r>
            <a:endParaRPr b="1" sz="2200">
              <a:latin typeface="Saira Condensed"/>
              <a:ea typeface="Saira Condensed"/>
              <a:cs typeface="Saira Condensed"/>
              <a:sym typeface="Saira Condensed"/>
            </a:endParaRPr>
          </a:p>
        </p:txBody>
      </p:sp>
      <p:cxnSp>
        <p:nvCxnSpPr>
          <p:cNvPr id="198" name="Google Shape;198;p27"/>
          <p:cNvCxnSpPr>
            <a:stCxn id="192" idx="2"/>
            <a:endCxn id="194" idx="3"/>
          </p:cNvCxnSpPr>
          <p:nvPr/>
        </p:nvCxnSpPr>
        <p:spPr>
          <a:xfrm>
            <a:off x="6036375" y="1360350"/>
            <a:ext cx="933300" cy="731400"/>
          </a:xfrm>
          <a:prstGeom prst="straightConnector1">
            <a:avLst/>
          </a:prstGeom>
          <a:noFill/>
          <a:ln cap="flat" cmpd="sng" w="19050">
            <a:solidFill>
              <a:srgbClr val="FF5722"/>
            </a:solidFill>
            <a:prstDash val="solid"/>
            <a:round/>
            <a:headEnd len="med" w="med" type="none"/>
            <a:tailEnd len="med" w="med" type="stealth"/>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28"/>
          <p:cNvSpPr txBox="1"/>
          <p:nvPr>
            <p:ph type="title"/>
          </p:nvPr>
        </p:nvSpPr>
        <p:spPr>
          <a:xfrm>
            <a:off x="1187624" y="205978"/>
            <a:ext cx="7499100" cy="8574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s"/>
              <a:t>Fin del primer encuentro!! Gracias!</a:t>
            </a:r>
            <a:endParaRPr b="0" i="1" sz="2088"/>
          </a:p>
        </p:txBody>
      </p:sp>
      <p:pic>
        <p:nvPicPr>
          <p:cNvPr id="204" name="Google Shape;204;p28"/>
          <p:cNvPicPr preferRelativeResize="0"/>
          <p:nvPr/>
        </p:nvPicPr>
        <p:blipFill>
          <a:blip r:embed="rId3">
            <a:alphaModFix/>
          </a:blip>
          <a:stretch>
            <a:fillRect/>
          </a:stretch>
        </p:blipFill>
        <p:spPr>
          <a:xfrm>
            <a:off x="3646075" y="1063374"/>
            <a:ext cx="2582200" cy="2793475"/>
          </a:xfrm>
          <a:prstGeom prst="rect">
            <a:avLst/>
          </a:prstGeom>
          <a:noFill/>
          <a:ln>
            <a:noFill/>
          </a:ln>
        </p:spPr>
      </p:pic>
      <p:sp>
        <p:nvSpPr>
          <p:cNvPr id="205" name="Google Shape;205;p28"/>
          <p:cNvSpPr txBox="1"/>
          <p:nvPr>
            <p:ph type="title"/>
          </p:nvPr>
        </p:nvSpPr>
        <p:spPr>
          <a:xfrm>
            <a:off x="1187624" y="3927303"/>
            <a:ext cx="7499100" cy="8574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s"/>
              <a:t>Nos reencontramos </a:t>
            </a:r>
            <a:r>
              <a:rPr lang="es"/>
              <a:t>el</a:t>
            </a:r>
            <a:r>
              <a:rPr lang="es"/>
              <a:t> jueves 12/10</a:t>
            </a:r>
            <a:endParaRPr b="0" i="1" sz="2088"/>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29"/>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211" name="Google Shape;211;p29"/>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pic>
        <p:nvPicPr>
          <p:cNvPr id="212" name="Google Shape;212;p29"/>
          <p:cNvPicPr preferRelativeResize="0"/>
          <p:nvPr/>
        </p:nvPicPr>
        <p:blipFill>
          <a:blip r:embed="rId3">
            <a:alphaModFix/>
          </a:blip>
          <a:stretch>
            <a:fillRect/>
          </a:stretch>
        </p:blipFill>
        <p:spPr>
          <a:xfrm>
            <a:off x="76200" y="1255"/>
            <a:ext cx="9144001" cy="5140990"/>
          </a:xfrm>
          <a:prstGeom prst="rect">
            <a:avLst/>
          </a:prstGeom>
          <a:noFill/>
          <a:ln>
            <a:noFill/>
          </a:ln>
        </p:spPr>
      </p:pic>
      <p:sp>
        <p:nvSpPr>
          <p:cNvPr id="213" name="Google Shape;213;p29"/>
          <p:cNvSpPr txBox="1"/>
          <p:nvPr/>
        </p:nvSpPr>
        <p:spPr>
          <a:xfrm>
            <a:off x="447300" y="2490875"/>
            <a:ext cx="8249400" cy="127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3400">
                <a:solidFill>
                  <a:srgbClr val="FF7D17"/>
                </a:solidFill>
                <a:latin typeface="Montserrat ExtraBold"/>
                <a:ea typeface="Montserrat ExtraBold"/>
                <a:cs typeface="Montserrat ExtraBold"/>
                <a:sym typeface="Montserrat ExtraBold"/>
              </a:rPr>
              <a:t>Un primer acercamiento al aprendizaje automático y sus usos</a:t>
            </a:r>
            <a:endParaRPr sz="3400">
              <a:solidFill>
                <a:srgbClr val="FF7D17"/>
              </a:solidFill>
              <a:latin typeface="Montserrat ExtraBold"/>
              <a:ea typeface="Montserrat ExtraBold"/>
              <a:cs typeface="Montserrat ExtraBold"/>
              <a:sym typeface="Montserrat ExtraBo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30"/>
          <p:cNvSpPr txBox="1"/>
          <p:nvPr>
            <p:ph idx="1" type="body"/>
          </p:nvPr>
        </p:nvSpPr>
        <p:spPr>
          <a:xfrm>
            <a:off x="1187625" y="819150"/>
            <a:ext cx="7499100" cy="1178100"/>
          </a:xfrm>
          <a:prstGeom prst="rect">
            <a:avLst/>
          </a:prstGeom>
          <a:noFill/>
          <a:ln>
            <a:noFill/>
          </a:ln>
        </p:spPr>
        <p:txBody>
          <a:bodyPr anchorCtr="0" anchor="t" bIns="91400" lIns="91400" spcFirstLastPara="1" rIns="91400" wrap="square" tIns="91400">
            <a:normAutofit fontScale="92500"/>
          </a:bodyPr>
          <a:lstStyle/>
          <a:p>
            <a:pPr indent="63500" lvl="0" marL="139700" marR="0" rtl="0" algn="ctr">
              <a:lnSpc>
                <a:spcPct val="100000"/>
              </a:lnSpc>
              <a:spcBef>
                <a:spcPts val="0"/>
              </a:spcBef>
              <a:spcAft>
                <a:spcPts val="0"/>
              </a:spcAft>
              <a:buClr>
                <a:srgbClr val="000000"/>
              </a:buClr>
              <a:buSzPct val="112500"/>
              <a:buFont typeface="Arial"/>
              <a:buNone/>
            </a:pPr>
            <a:r>
              <a:rPr b="1" lang="es"/>
              <a:t>Entrenar un modelo de imágenes para que reconozca estados de madurez de una banana</a:t>
            </a:r>
            <a:endParaRPr b="1"/>
          </a:p>
        </p:txBody>
      </p:sp>
      <p:sp>
        <p:nvSpPr>
          <p:cNvPr id="219" name="Google Shape;219;p30"/>
          <p:cNvSpPr txBox="1"/>
          <p:nvPr>
            <p:ph type="title"/>
          </p:nvPr>
        </p:nvSpPr>
        <p:spPr>
          <a:xfrm>
            <a:off x="1187625" y="-22625"/>
            <a:ext cx="7956300" cy="8574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s"/>
              <a:t>Desafío 2</a:t>
            </a:r>
            <a:endParaRPr/>
          </a:p>
          <a:p>
            <a:pPr indent="0" lvl="0" marL="0" rtl="0" algn="ctr">
              <a:lnSpc>
                <a:spcPct val="105000"/>
              </a:lnSpc>
              <a:spcBef>
                <a:spcPts val="0"/>
              </a:spcBef>
              <a:spcAft>
                <a:spcPts val="0"/>
              </a:spcAft>
              <a:buClr>
                <a:schemeClr val="dk1"/>
              </a:buClr>
              <a:buSzPts val="470"/>
              <a:buFont typeface="Arial"/>
              <a:buNone/>
            </a:pPr>
            <a:r>
              <a:rPr b="0" lang="es" sz="2240">
                <a:latin typeface="Saira Condensed"/>
                <a:ea typeface="Saira Condensed"/>
                <a:cs typeface="Saira Condensed"/>
                <a:sym typeface="Saira Condensed"/>
              </a:rPr>
              <a:t>Construímos un </a:t>
            </a:r>
            <a:r>
              <a:rPr b="0" lang="es" sz="2240">
                <a:latin typeface="Saira Condensed"/>
                <a:ea typeface="Saira Condensed"/>
                <a:cs typeface="Saira Condensed"/>
                <a:sym typeface="Saira Condensed"/>
              </a:rPr>
              <a:t>Bananómetro</a:t>
            </a:r>
            <a:r>
              <a:rPr b="0" lang="es" sz="2240">
                <a:latin typeface="Saira Condensed"/>
                <a:ea typeface="Saira Condensed"/>
                <a:cs typeface="Saira Condensed"/>
                <a:sym typeface="Saira Condensed"/>
              </a:rPr>
              <a:t> para clasificar imágenes de bananas</a:t>
            </a:r>
            <a:endParaRPr>
              <a:latin typeface="Saira Condensed"/>
              <a:ea typeface="Saira Condensed"/>
              <a:cs typeface="Saira Condensed"/>
              <a:sym typeface="Saira Condensed"/>
            </a:endParaRPr>
          </a:p>
        </p:txBody>
      </p:sp>
      <p:sp>
        <p:nvSpPr>
          <p:cNvPr id="220" name="Google Shape;220;p30"/>
          <p:cNvSpPr txBox="1"/>
          <p:nvPr/>
        </p:nvSpPr>
        <p:spPr>
          <a:xfrm>
            <a:off x="1019575" y="4290975"/>
            <a:ext cx="8156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a:t>Esta actividad está basada en </a:t>
            </a:r>
            <a:r>
              <a:rPr b="1" lang="es" u="sng">
                <a:solidFill>
                  <a:schemeClr val="hlink"/>
                </a:solidFill>
                <a:hlinkClick r:id="rId4"/>
              </a:rPr>
              <a:t>Medium | tacheable machine tutorial bananameter</a:t>
            </a:r>
            <a:endParaRPr/>
          </a:p>
        </p:txBody>
      </p:sp>
      <p:pic>
        <p:nvPicPr>
          <p:cNvPr id="221" name="Google Shape;221;p30"/>
          <p:cNvPicPr preferRelativeResize="0"/>
          <p:nvPr/>
        </p:nvPicPr>
        <p:blipFill>
          <a:blip r:embed="rId5">
            <a:alphaModFix/>
          </a:blip>
          <a:stretch>
            <a:fillRect/>
          </a:stretch>
        </p:blipFill>
        <p:spPr>
          <a:xfrm>
            <a:off x="3114000" y="2149650"/>
            <a:ext cx="3646362" cy="19889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31"/>
          <p:cNvSpPr txBox="1"/>
          <p:nvPr>
            <p:ph type="title"/>
          </p:nvPr>
        </p:nvSpPr>
        <p:spPr>
          <a:xfrm>
            <a:off x="1187624" y="205978"/>
            <a:ext cx="7499100" cy="8574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s"/>
              <a:t>Paso 1</a:t>
            </a:r>
            <a:endParaRPr/>
          </a:p>
        </p:txBody>
      </p:sp>
      <p:sp>
        <p:nvSpPr>
          <p:cNvPr id="227" name="Google Shape;227;p31"/>
          <p:cNvSpPr txBox="1"/>
          <p:nvPr>
            <p:ph idx="1" type="body"/>
          </p:nvPr>
        </p:nvSpPr>
        <p:spPr>
          <a:xfrm>
            <a:off x="1187625" y="947575"/>
            <a:ext cx="7774800" cy="3394500"/>
          </a:xfrm>
          <a:prstGeom prst="rect">
            <a:avLst/>
          </a:prstGeom>
        </p:spPr>
        <p:txBody>
          <a:bodyPr anchorCtr="0" anchor="t" bIns="91425" lIns="91425" spcFirstLastPara="1" rIns="91425" wrap="square" tIns="91425">
            <a:normAutofit/>
          </a:bodyPr>
          <a:lstStyle/>
          <a:p>
            <a:pPr indent="0" lvl="0" marL="0" marR="0" rtl="0" algn="ctr">
              <a:lnSpc>
                <a:spcPct val="105000"/>
              </a:lnSpc>
              <a:spcBef>
                <a:spcPts val="0"/>
              </a:spcBef>
              <a:spcAft>
                <a:spcPts val="0"/>
              </a:spcAft>
              <a:buNone/>
            </a:pPr>
            <a:r>
              <a:rPr lang="es" sz="2240">
                <a:solidFill>
                  <a:srgbClr val="002060"/>
                </a:solidFill>
                <a:latin typeface="Saira Condensed"/>
                <a:ea typeface="Saira Condensed"/>
                <a:cs typeface="Saira Condensed"/>
                <a:sym typeface="Saira Condensed"/>
              </a:rPr>
              <a:t>Creamos</a:t>
            </a:r>
            <a:r>
              <a:rPr b="1" lang="es" sz="2300"/>
              <a:t> </a:t>
            </a:r>
            <a:r>
              <a:rPr lang="es" sz="2240">
                <a:solidFill>
                  <a:srgbClr val="002060"/>
                </a:solidFill>
                <a:latin typeface="Saira Condensed"/>
                <a:ea typeface="Saira Condensed"/>
                <a:cs typeface="Saira Condensed"/>
                <a:sym typeface="Saira Condensed"/>
              </a:rPr>
              <a:t>las clases para cada uno de los estados de la banana</a:t>
            </a:r>
            <a:endParaRPr sz="2240">
              <a:solidFill>
                <a:srgbClr val="002060"/>
              </a:solidFill>
              <a:latin typeface="Saira Condensed"/>
              <a:ea typeface="Saira Condensed"/>
              <a:cs typeface="Saira Condensed"/>
              <a:sym typeface="Saira Condensed"/>
            </a:endParaRPr>
          </a:p>
          <a:p>
            <a:pPr indent="0" lvl="0" marL="0" rtl="0" algn="l">
              <a:spcBef>
                <a:spcPts val="640"/>
              </a:spcBef>
              <a:spcAft>
                <a:spcPts val="1200"/>
              </a:spcAft>
              <a:buNone/>
            </a:pPr>
            <a:r>
              <a:t/>
            </a:r>
            <a:endParaRPr/>
          </a:p>
        </p:txBody>
      </p:sp>
      <p:pic>
        <p:nvPicPr>
          <p:cNvPr id="228" name="Google Shape;228;p31"/>
          <p:cNvPicPr preferRelativeResize="0"/>
          <p:nvPr/>
        </p:nvPicPr>
        <p:blipFill rotWithShape="1">
          <a:blip r:embed="rId3">
            <a:alphaModFix/>
          </a:blip>
          <a:srcRect b="4884" l="16473" r="11811" t="18563"/>
          <a:stretch/>
        </p:blipFill>
        <p:spPr>
          <a:xfrm>
            <a:off x="2648638" y="1651250"/>
            <a:ext cx="4577076" cy="3053725"/>
          </a:xfrm>
          <a:prstGeom prst="rect">
            <a:avLst/>
          </a:prstGeom>
          <a:noFill/>
          <a:ln>
            <a:noFill/>
          </a:ln>
        </p:spPr>
      </p:pic>
      <p:sp>
        <p:nvSpPr>
          <p:cNvPr id="229" name="Google Shape;229;p31"/>
          <p:cNvSpPr/>
          <p:nvPr/>
        </p:nvSpPr>
        <p:spPr>
          <a:xfrm>
            <a:off x="2732850" y="1646875"/>
            <a:ext cx="608700" cy="2625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30" name="Google Shape;230;p31"/>
          <p:cNvSpPr/>
          <p:nvPr/>
        </p:nvSpPr>
        <p:spPr>
          <a:xfrm>
            <a:off x="2732850" y="2408875"/>
            <a:ext cx="608700" cy="2625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31" name="Google Shape;231;p31"/>
          <p:cNvSpPr/>
          <p:nvPr/>
        </p:nvSpPr>
        <p:spPr>
          <a:xfrm>
            <a:off x="2732850" y="3170875"/>
            <a:ext cx="608700" cy="2625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32" name="Google Shape;232;p31"/>
          <p:cNvSpPr/>
          <p:nvPr/>
        </p:nvSpPr>
        <p:spPr>
          <a:xfrm>
            <a:off x="2732850" y="3932875"/>
            <a:ext cx="608700" cy="2625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32"/>
          <p:cNvSpPr txBox="1"/>
          <p:nvPr>
            <p:ph type="title"/>
          </p:nvPr>
        </p:nvSpPr>
        <p:spPr>
          <a:xfrm>
            <a:off x="1280924" y="474553"/>
            <a:ext cx="7499100" cy="857400"/>
          </a:xfrm>
          <a:prstGeom prst="rect">
            <a:avLst/>
          </a:prstGeom>
        </p:spPr>
        <p:txBody>
          <a:bodyPr anchorCtr="0" anchor="ctr" bIns="91425" lIns="91425" spcFirstLastPara="1" rIns="91425" wrap="square" tIns="91425">
            <a:normAutofit/>
          </a:bodyPr>
          <a:lstStyle/>
          <a:p>
            <a:pPr indent="0" lvl="0" marL="0" marR="0" rtl="0" algn="ctr">
              <a:lnSpc>
                <a:spcPct val="105000"/>
              </a:lnSpc>
              <a:spcBef>
                <a:spcPts val="0"/>
              </a:spcBef>
              <a:spcAft>
                <a:spcPts val="0"/>
              </a:spcAft>
              <a:buClr>
                <a:schemeClr val="dk1"/>
              </a:buClr>
              <a:buSzPts val="523"/>
              <a:buFont typeface="Arial"/>
              <a:buNone/>
            </a:pPr>
            <a:r>
              <a:rPr b="0" lang="es" sz="2240">
                <a:latin typeface="Saira Condensed"/>
                <a:ea typeface="Saira Condensed"/>
                <a:cs typeface="Saira Condensed"/>
                <a:sym typeface="Saira Condensed"/>
              </a:rPr>
              <a:t>Armamos la muestra para cada una de las clas</a:t>
            </a:r>
            <a:r>
              <a:rPr b="0" lang="es" sz="2240">
                <a:latin typeface="Saira Condensed"/>
                <a:ea typeface="Saira Condensed"/>
                <a:cs typeface="Saira Condensed"/>
                <a:sym typeface="Saira Condensed"/>
              </a:rPr>
              <a:t>e</a:t>
            </a:r>
            <a:r>
              <a:rPr b="0" lang="es" sz="2240">
                <a:latin typeface="Saira Condensed"/>
                <a:ea typeface="Saira Condensed"/>
                <a:cs typeface="Saira Condensed"/>
                <a:sym typeface="Saira Condensed"/>
              </a:rPr>
              <a:t>s definidas</a:t>
            </a:r>
            <a:endParaRPr b="0" sz="2240">
              <a:latin typeface="Saira Condensed"/>
              <a:ea typeface="Saira Condensed"/>
              <a:cs typeface="Saira Condensed"/>
              <a:sym typeface="Saira Condensed"/>
            </a:endParaRPr>
          </a:p>
        </p:txBody>
      </p:sp>
      <p:sp>
        <p:nvSpPr>
          <p:cNvPr id="238" name="Google Shape;238;p32"/>
          <p:cNvSpPr txBox="1"/>
          <p:nvPr>
            <p:ph type="title"/>
          </p:nvPr>
        </p:nvSpPr>
        <p:spPr>
          <a:xfrm>
            <a:off x="1187624" y="3"/>
            <a:ext cx="7499100" cy="8574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s"/>
              <a:t>Paso 2</a:t>
            </a:r>
            <a:endParaRPr/>
          </a:p>
        </p:txBody>
      </p:sp>
      <p:sp>
        <p:nvSpPr>
          <p:cNvPr id="239" name="Google Shape;239;p32"/>
          <p:cNvSpPr/>
          <p:nvPr/>
        </p:nvSpPr>
        <p:spPr>
          <a:xfrm>
            <a:off x="2703600" y="1995300"/>
            <a:ext cx="2022000" cy="857400"/>
          </a:xfrm>
          <a:prstGeom prst="roundRect">
            <a:avLst>
              <a:gd fmla="val 16667" name="adj"/>
            </a:avLst>
          </a:prstGeom>
          <a:solidFill>
            <a:srgbClr val="FFFFFF"/>
          </a:solidFill>
          <a:ln cap="flat" cmpd="sng" w="38100">
            <a:solidFill>
              <a:srgbClr val="FF572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Clr>
                <a:srgbClr val="FF5722"/>
              </a:buClr>
              <a:buSzPts val="1400"/>
              <a:buFont typeface="Arial"/>
              <a:buNone/>
            </a:pPr>
            <a:r>
              <a:t/>
            </a:r>
            <a:endParaRPr b="1">
              <a:solidFill>
                <a:srgbClr val="FF5722"/>
              </a:solidFill>
              <a:latin typeface="Saira Condensed"/>
              <a:ea typeface="Saira Condensed"/>
              <a:cs typeface="Saira Condensed"/>
              <a:sym typeface="Saira Condensed"/>
            </a:endParaRPr>
          </a:p>
          <a:p>
            <a:pPr indent="0" lvl="0" marL="0" rtl="0" algn="ctr">
              <a:spcBef>
                <a:spcPts val="0"/>
              </a:spcBef>
              <a:spcAft>
                <a:spcPts val="0"/>
              </a:spcAft>
              <a:buClr>
                <a:srgbClr val="FF5722"/>
              </a:buClr>
              <a:buSzPts val="1400"/>
              <a:buFont typeface="Arial"/>
              <a:buNone/>
            </a:pPr>
            <a:r>
              <a:rPr b="1" lang="es" sz="1800">
                <a:solidFill>
                  <a:srgbClr val="FF5722"/>
                </a:solidFill>
                <a:latin typeface="Saira Condensed"/>
                <a:ea typeface="Saira Condensed"/>
                <a:cs typeface="Saira Condensed"/>
                <a:sym typeface="Saira Condensed"/>
              </a:rPr>
              <a:t>Construcción de la muestra de clase</a:t>
            </a:r>
            <a:endParaRPr b="1" sz="1800">
              <a:solidFill>
                <a:srgbClr val="FF5722"/>
              </a:solidFill>
              <a:latin typeface="Saira Condensed"/>
              <a:ea typeface="Saira Condensed"/>
              <a:cs typeface="Saira Condensed"/>
              <a:sym typeface="Saira Condensed"/>
            </a:endParaRPr>
          </a:p>
          <a:p>
            <a:pPr indent="0" lvl="0" marL="0" rtl="0" algn="ctr">
              <a:spcBef>
                <a:spcPts val="0"/>
              </a:spcBef>
              <a:spcAft>
                <a:spcPts val="0"/>
              </a:spcAft>
              <a:buClr>
                <a:srgbClr val="FF5722"/>
              </a:buClr>
              <a:buSzPts val="1400"/>
              <a:buFont typeface="Arial"/>
              <a:buNone/>
            </a:pPr>
            <a:r>
              <a:rPr b="1" lang="es" sz="1800">
                <a:solidFill>
                  <a:srgbClr val="FF5722"/>
                </a:solidFill>
                <a:latin typeface="Saira Condensed"/>
                <a:ea typeface="Saira Condensed"/>
                <a:cs typeface="Saira Condensed"/>
                <a:sym typeface="Saira Condensed"/>
              </a:rPr>
              <a:t>“madura”</a:t>
            </a:r>
            <a:endParaRPr b="1" sz="1800">
              <a:solidFill>
                <a:srgbClr val="FF5722"/>
              </a:solidFill>
              <a:latin typeface="Saira Condensed"/>
              <a:ea typeface="Saira Condensed"/>
              <a:cs typeface="Saira Condensed"/>
              <a:sym typeface="Saira Condensed"/>
            </a:endParaRPr>
          </a:p>
          <a:p>
            <a:pPr indent="0" lvl="0" marL="0" marR="0" rtl="0" algn="ctr">
              <a:lnSpc>
                <a:spcPct val="100000"/>
              </a:lnSpc>
              <a:spcBef>
                <a:spcPts val="0"/>
              </a:spcBef>
              <a:spcAft>
                <a:spcPts val="0"/>
              </a:spcAft>
              <a:buClr>
                <a:srgbClr val="FF5722"/>
              </a:buClr>
              <a:buSzPts val="1400"/>
              <a:buFont typeface="Arial"/>
              <a:buNone/>
            </a:pPr>
            <a:r>
              <a:t/>
            </a:r>
            <a:endParaRPr b="1">
              <a:solidFill>
                <a:srgbClr val="FF5722"/>
              </a:solidFill>
              <a:latin typeface="Saira Condensed"/>
              <a:ea typeface="Saira Condensed"/>
              <a:cs typeface="Saira Condensed"/>
              <a:sym typeface="Saira Condensed"/>
            </a:endParaRPr>
          </a:p>
        </p:txBody>
      </p:sp>
      <p:sp>
        <p:nvSpPr>
          <p:cNvPr id="240" name="Google Shape;240;p32"/>
          <p:cNvSpPr txBox="1"/>
          <p:nvPr/>
        </p:nvSpPr>
        <p:spPr>
          <a:xfrm>
            <a:off x="1187625" y="3343200"/>
            <a:ext cx="3876000" cy="158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300"/>
              <a:t>Usamos la </a:t>
            </a:r>
            <a:r>
              <a:rPr b="1" lang="es" sz="1300"/>
              <a:t>webcam</a:t>
            </a:r>
            <a:r>
              <a:rPr lang="es" sz="1300"/>
              <a:t> y </a:t>
            </a:r>
            <a:r>
              <a:rPr lang="es" sz="1300"/>
              <a:t>cambiando de posición la banana, </a:t>
            </a:r>
            <a:r>
              <a:rPr lang="es" sz="1300"/>
              <a:t>tomamos diferentes </a:t>
            </a:r>
            <a:r>
              <a:rPr b="1" lang="es" sz="1300"/>
              <a:t>imágenes</a:t>
            </a:r>
            <a:r>
              <a:rPr lang="es" sz="1300"/>
              <a:t> </a:t>
            </a:r>
            <a:r>
              <a:rPr b="1" lang="es" sz="1300"/>
              <a:t>de una banana madura</a:t>
            </a:r>
            <a:r>
              <a:rPr lang="es" sz="1300"/>
              <a:t>.</a:t>
            </a:r>
            <a:endParaRPr sz="1300"/>
          </a:p>
          <a:p>
            <a:pPr indent="0" lvl="0" marL="0" rtl="0" algn="l">
              <a:spcBef>
                <a:spcPts val="0"/>
              </a:spcBef>
              <a:spcAft>
                <a:spcPts val="0"/>
              </a:spcAft>
              <a:buNone/>
            </a:pPr>
            <a:r>
              <a:rPr lang="es" sz="1300"/>
              <a:t>Y la mano, ¿forma parte de las imágenes de la muestra?</a:t>
            </a:r>
            <a:endParaRPr sz="1300"/>
          </a:p>
          <a:p>
            <a:pPr indent="0" lvl="0" marL="0" rtl="0" algn="l">
              <a:spcBef>
                <a:spcPts val="0"/>
              </a:spcBef>
              <a:spcAft>
                <a:spcPts val="0"/>
              </a:spcAft>
              <a:buNone/>
            </a:pPr>
            <a:r>
              <a:rPr lang="es" sz="1300"/>
              <a:t>¿Cómo construímos la muestra de la clase “No es banana”?</a:t>
            </a:r>
            <a:endParaRPr sz="1300"/>
          </a:p>
        </p:txBody>
      </p:sp>
      <p:grpSp>
        <p:nvGrpSpPr>
          <p:cNvPr id="241" name="Google Shape;241;p32"/>
          <p:cNvGrpSpPr/>
          <p:nvPr/>
        </p:nvGrpSpPr>
        <p:grpSpPr>
          <a:xfrm>
            <a:off x="5096439" y="1131800"/>
            <a:ext cx="3643200" cy="2993550"/>
            <a:chOff x="4867839" y="1436600"/>
            <a:chExt cx="3643200" cy="2993550"/>
          </a:xfrm>
        </p:grpSpPr>
        <p:pic>
          <p:nvPicPr>
            <p:cNvPr id="242" name="Google Shape;242;p32"/>
            <p:cNvPicPr preferRelativeResize="0"/>
            <p:nvPr/>
          </p:nvPicPr>
          <p:blipFill>
            <a:blip r:embed="rId4">
              <a:alphaModFix/>
            </a:blip>
            <a:stretch>
              <a:fillRect/>
            </a:stretch>
          </p:blipFill>
          <p:spPr>
            <a:xfrm>
              <a:off x="4867839" y="1436600"/>
              <a:ext cx="3643200" cy="2993550"/>
            </a:xfrm>
            <a:prstGeom prst="rect">
              <a:avLst/>
            </a:prstGeom>
            <a:noFill/>
            <a:ln>
              <a:noFill/>
            </a:ln>
          </p:spPr>
        </p:pic>
        <p:grpSp>
          <p:nvGrpSpPr>
            <p:cNvPr id="243" name="Google Shape;243;p32"/>
            <p:cNvGrpSpPr/>
            <p:nvPr/>
          </p:nvGrpSpPr>
          <p:grpSpPr>
            <a:xfrm>
              <a:off x="5068200" y="1692600"/>
              <a:ext cx="563925" cy="255600"/>
              <a:chOff x="5068200" y="1692600"/>
              <a:chExt cx="563925" cy="255600"/>
            </a:xfrm>
          </p:grpSpPr>
          <p:sp>
            <p:nvSpPr>
              <p:cNvPr id="244" name="Google Shape;244;p32"/>
              <p:cNvSpPr txBox="1"/>
              <p:nvPr/>
            </p:nvSpPr>
            <p:spPr>
              <a:xfrm>
                <a:off x="5068200" y="1692600"/>
                <a:ext cx="524400" cy="2556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 sz="700"/>
                  <a:t>Madura</a:t>
                </a:r>
                <a:endParaRPr b="1" sz="700"/>
              </a:p>
            </p:txBody>
          </p:sp>
          <p:pic>
            <p:nvPicPr>
              <p:cNvPr id="245" name="Google Shape;245;p32"/>
              <p:cNvPicPr preferRelativeResize="0"/>
              <p:nvPr/>
            </p:nvPicPr>
            <p:blipFill>
              <a:blip r:embed="rId5">
                <a:alphaModFix/>
              </a:blip>
              <a:stretch>
                <a:fillRect/>
              </a:stretch>
            </p:blipFill>
            <p:spPr>
              <a:xfrm>
                <a:off x="5470200" y="1765153"/>
                <a:ext cx="161925" cy="133350"/>
              </a:xfrm>
              <a:prstGeom prst="rect">
                <a:avLst/>
              </a:prstGeom>
              <a:noFill/>
              <a:ln>
                <a:noFill/>
              </a:ln>
            </p:spPr>
          </p:pic>
        </p:grpSp>
      </p:grpSp>
      <p:sp>
        <p:nvSpPr>
          <p:cNvPr id="246" name="Google Shape;246;p32"/>
          <p:cNvSpPr/>
          <p:nvPr/>
        </p:nvSpPr>
        <p:spPr>
          <a:xfrm>
            <a:off x="5205000" y="3343200"/>
            <a:ext cx="1440000" cy="3360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cxnSp>
        <p:nvCxnSpPr>
          <p:cNvPr id="247" name="Google Shape;247;p32"/>
          <p:cNvCxnSpPr>
            <a:endCxn id="246" idx="2"/>
          </p:cNvCxnSpPr>
          <p:nvPr/>
        </p:nvCxnSpPr>
        <p:spPr>
          <a:xfrm flipH="1" rot="10800000">
            <a:off x="4464000" y="3679200"/>
            <a:ext cx="1461000" cy="316800"/>
          </a:xfrm>
          <a:prstGeom prst="curvedConnector2">
            <a:avLst/>
          </a:prstGeom>
          <a:noFill/>
          <a:ln cap="flat" cmpd="sng" w="19050">
            <a:solidFill>
              <a:srgbClr val="FF0000"/>
            </a:solidFill>
            <a:prstDash val="solid"/>
            <a:round/>
            <a:headEnd len="med" w="med" type="none"/>
            <a:tailEnd len="med" w="med" type="stealth"/>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5"/>
          <p:cNvSpPr txBox="1"/>
          <p:nvPr>
            <p:ph type="title"/>
          </p:nvPr>
        </p:nvSpPr>
        <p:spPr>
          <a:xfrm>
            <a:off x="1187624" y="205978"/>
            <a:ext cx="7499100" cy="8574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s"/>
              <a:t>Completamos la encuesta</a:t>
            </a:r>
            <a:endParaRPr strike="sngStrike"/>
          </a:p>
        </p:txBody>
      </p:sp>
      <p:sp>
        <p:nvSpPr>
          <p:cNvPr id="67" name="Google Shape;67;p15"/>
          <p:cNvSpPr txBox="1"/>
          <p:nvPr>
            <p:ph idx="1" type="body"/>
          </p:nvPr>
        </p:nvSpPr>
        <p:spPr>
          <a:xfrm>
            <a:off x="1187625" y="1009125"/>
            <a:ext cx="7680300" cy="2243400"/>
          </a:xfrm>
          <a:prstGeom prst="rect">
            <a:avLst/>
          </a:prstGeom>
        </p:spPr>
        <p:txBody>
          <a:bodyPr anchorCtr="0" anchor="t" bIns="91425" lIns="91425" spcFirstLastPara="1" rIns="91425" wrap="square" tIns="91425">
            <a:normAutofit lnSpcReduction="10000"/>
          </a:bodyPr>
          <a:lstStyle/>
          <a:p>
            <a:pPr indent="0" lvl="0" marL="0" rtl="0" algn="l">
              <a:lnSpc>
                <a:spcPct val="95000"/>
              </a:lnSpc>
              <a:spcBef>
                <a:spcPts val="640"/>
              </a:spcBef>
              <a:spcAft>
                <a:spcPts val="0"/>
              </a:spcAft>
              <a:buNone/>
            </a:pPr>
            <a:r>
              <a:rPr lang="es"/>
              <a:t>Para estudiantes:</a:t>
            </a:r>
            <a:endParaRPr/>
          </a:p>
          <a:p>
            <a:pPr indent="0" lvl="0" marL="0" rtl="0" algn="l">
              <a:lnSpc>
                <a:spcPct val="95000"/>
              </a:lnSpc>
              <a:spcBef>
                <a:spcPts val="1200"/>
              </a:spcBef>
              <a:spcAft>
                <a:spcPts val="0"/>
              </a:spcAft>
              <a:buClr>
                <a:srgbClr val="000000"/>
              </a:buClr>
              <a:buSzPts val="1100"/>
              <a:buFont typeface="Arial"/>
              <a:buNone/>
            </a:pPr>
            <a:r>
              <a:rPr lang="es" sz="2600" u="sng">
                <a:solidFill>
                  <a:schemeClr val="hlink"/>
                </a:solidFill>
                <a:hlinkClick r:id="rId3"/>
              </a:rPr>
              <a:t>tinyurl.com/lintiencuestaalumnos</a:t>
            </a:r>
            <a:endParaRPr sz="3000" u="sng">
              <a:solidFill>
                <a:srgbClr val="0097A7"/>
              </a:solidFill>
              <a:highlight>
                <a:schemeClr val="accent6"/>
              </a:highlight>
            </a:endParaRPr>
          </a:p>
          <a:p>
            <a:pPr indent="0" lvl="0" marL="0" rtl="0" algn="l">
              <a:lnSpc>
                <a:spcPct val="95000"/>
              </a:lnSpc>
              <a:spcBef>
                <a:spcPts val="1200"/>
              </a:spcBef>
              <a:spcAft>
                <a:spcPts val="0"/>
              </a:spcAft>
              <a:buNone/>
            </a:pPr>
            <a:r>
              <a:t/>
            </a:r>
            <a:endParaRPr sz="2500">
              <a:highlight>
                <a:schemeClr val="accent6"/>
              </a:highlight>
            </a:endParaRPr>
          </a:p>
          <a:p>
            <a:pPr indent="0" lvl="0" marL="0" rtl="0" algn="l">
              <a:lnSpc>
                <a:spcPct val="95000"/>
              </a:lnSpc>
              <a:spcBef>
                <a:spcPts val="1200"/>
              </a:spcBef>
              <a:spcAft>
                <a:spcPts val="1200"/>
              </a:spcAft>
              <a:buNone/>
            </a:pPr>
            <a:r>
              <a:t/>
            </a:r>
            <a:endParaRPr sz="2500" u="sng">
              <a:solidFill>
                <a:srgbClr val="0097A7"/>
              </a:solidFill>
            </a:endParaRPr>
          </a:p>
        </p:txBody>
      </p:sp>
      <p:pic>
        <p:nvPicPr>
          <p:cNvPr id="68" name="Google Shape;68;p15"/>
          <p:cNvPicPr preferRelativeResize="0"/>
          <p:nvPr/>
        </p:nvPicPr>
        <p:blipFill>
          <a:blip r:embed="rId4">
            <a:alphaModFix/>
          </a:blip>
          <a:stretch>
            <a:fillRect/>
          </a:stretch>
        </p:blipFill>
        <p:spPr>
          <a:xfrm>
            <a:off x="6484200" y="323775"/>
            <a:ext cx="1927675" cy="1927675"/>
          </a:xfrm>
          <a:prstGeom prst="rect">
            <a:avLst/>
          </a:prstGeom>
          <a:noFill/>
          <a:ln>
            <a:noFill/>
          </a:ln>
        </p:spPr>
      </p:pic>
      <p:pic>
        <p:nvPicPr>
          <p:cNvPr id="69" name="Google Shape;69;p15"/>
          <p:cNvPicPr preferRelativeResize="0"/>
          <p:nvPr/>
        </p:nvPicPr>
        <p:blipFill>
          <a:blip r:embed="rId5">
            <a:alphaModFix/>
          </a:blip>
          <a:stretch>
            <a:fillRect/>
          </a:stretch>
        </p:blipFill>
        <p:spPr>
          <a:xfrm>
            <a:off x="1392650" y="2717779"/>
            <a:ext cx="1927675" cy="1927696"/>
          </a:xfrm>
          <a:prstGeom prst="rect">
            <a:avLst/>
          </a:prstGeom>
          <a:noFill/>
          <a:ln>
            <a:noFill/>
          </a:ln>
        </p:spPr>
      </p:pic>
      <p:sp>
        <p:nvSpPr>
          <p:cNvPr id="70" name="Google Shape;70;p15"/>
          <p:cNvSpPr txBox="1"/>
          <p:nvPr/>
        </p:nvSpPr>
        <p:spPr>
          <a:xfrm>
            <a:off x="3320325" y="3095575"/>
            <a:ext cx="5366400" cy="1172100"/>
          </a:xfrm>
          <a:prstGeom prst="rect">
            <a:avLst/>
          </a:prstGeom>
          <a:noFill/>
          <a:ln>
            <a:noFill/>
          </a:ln>
        </p:spPr>
        <p:txBody>
          <a:bodyPr anchorCtr="0" anchor="t" bIns="91425" lIns="91425" spcFirstLastPara="1" rIns="91425" wrap="square" tIns="91425">
            <a:spAutoFit/>
          </a:bodyPr>
          <a:lstStyle/>
          <a:p>
            <a:pPr indent="0" lvl="0" marL="0" rtl="0" algn="r">
              <a:lnSpc>
                <a:spcPct val="95000"/>
              </a:lnSpc>
              <a:spcBef>
                <a:spcPts val="640"/>
              </a:spcBef>
              <a:spcAft>
                <a:spcPts val="0"/>
              </a:spcAft>
              <a:buNone/>
            </a:pPr>
            <a:r>
              <a:rPr lang="es" sz="3200">
                <a:solidFill>
                  <a:schemeClr val="dk1"/>
                </a:solidFill>
                <a:latin typeface="Calibri"/>
                <a:ea typeface="Calibri"/>
                <a:cs typeface="Calibri"/>
                <a:sym typeface="Calibri"/>
              </a:rPr>
              <a:t>Para docentes:</a:t>
            </a:r>
            <a:endParaRPr sz="2500">
              <a:solidFill>
                <a:schemeClr val="dk1"/>
              </a:solidFill>
              <a:latin typeface="Calibri"/>
              <a:ea typeface="Calibri"/>
              <a:cs typeface="Calibri"/>
              <a:sym typeface="Calibri"/>
            </a:endParaRPr>
          </a:p>
          <a:p>
            <a:pPr indent="0" lvl="0" marL="0" rtl="0" algn="r">
              <a:lnSpc>
                <a:spcPct val="95000"/>
              </a:lnSpc>
              <a:spcBef>
                <a:spcPts val="1200"/>
              </a:spcBef>
              <a:spcAft>
                <a:spcPts val="1200"/>
              </a:spcAft>
              <a:buNone/>
            </a:pPr>
            <a:r>
              <a:rPr lang="es" sz="2500" u="sng">
                <a:solidFill>
                  <a:schemeClr val="accent5"/>
                </a:solidFill>
                <a:latin typeface="Calibri"/>
                <a:ea typeface="Calibri"/>
                <a:cs typeface="Calibri"/>
                <a:sym typeface="Calibri"/>
                <a:hlinkClick r:id="rId6">
                  <a:extLst>
                    <a:ext uri="{A12FA001-AC4F-418D-AE19-62706E023703}">
                      <ahyp:hlinkClr val="tx"/>
                    </a:ext>
                  </a:extLst>
                </a:hlinkClick>
              </a:rPr>
              <a:t>tinyurl.com/lintiencuestadocentes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33"/>
          <p:cNvSpPr txBox="1"/>
          <p:nvPr>
            <p:ph type="title"/>
          </p:nvPr>
        </p:nvSpPr>
        <p:spPr>
          <a:xfrm>
            <a:off x="1187624" y="53578"/>
            <a:ext cx="7499100" cy="8574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s"/>
              <a:t>Paso 3</a:t>
            </a:r>
            <a:endParaRPr/>
          </a:p>
          <a:p>
            <a:pPr indent="0" lvl="0" marL="0" marR="0" rtl="0" algn="ctr">
              <a:lnSpc>
                <a:spcPct val="105000"/>
              </a:lnSpc>
              <a:spcBef>
                <a:spcPts val="0"/>
              </a:spcBef>
              <a:spcAft>
                <a:spcPts val="0"/>
              </a:spcAft>
              <a:buNone/>
            </a:pPr>
            <a:r>
              <a:rPr b="0" lang="es" sz="2240">
                <a:latin typeface="Saira Condensed"/>
                <a:ea typeface="Saira Condensed"/>
                <a:cs typeface="Saira Condensed"/>
                <a:sym typeface="Saira Condensed"/>
              </a:rPr>
              <a:t>Entrenamos el modelo del bananómetro con los datos de la muestra</a:t>
            </a:r>
            <a:endParaRPr b="0" sz="2240">
              <a:latin typeface="Saira Condensed"/>
              <a:ea typeface="Saira Condensed"/>
              <a:cs typeface="Saira Condensed"/>
              <a:sym typeface="Saira Condensed"/>
            </a:endParaRPr>
          </a:p>
        </p:txBody>
      </p:sp>
      <p:pic>
        <p:nvPicPr>
          <p:cNvPr id="253" name="Google Shape;253;p33"/>
          <p:cNvPicPr preferRelativeResize="0"/>
          <p:nvPr/>
        </p:nvPicPr>
        <p:blipFill>
          <a:blip r:embed="rId3">
            <a:alphaModFix/>
          </a:blip>
          <a:stretch>
            <a:fillRect/>
          </a:stretch>
        </p:blipFill>
        <p:spPr>
          <a:xfrm>
            <a:off x="3088225" y="1336124"/>
            <a:ext cx="3910576" cy="2471249"/>
          </a:xfrm>
          <a:prstGeom prst="rect">
            <a:avLst/>
          </a:prstGeom>
          <a:noFill/>
          <a:ln>
            <a:noFill/>
          </a:ln>
        </p:spPr>
      </p:pic>
      <p:sp>
        <p:nvSpPr>
          <p:cNvPr id="254" name="Google Shape;254;p33"/>
          <p:cNvSpPr/>
          <p:nvPr/>
        </p:nvSpPr>
        <p:spPr>
          <a:xfrm>
            <a:off x="4138200" y="2112300"/>
            <a:ext cx="1745100" cy="4593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34"/>
          <p:cNvSpPr txBox="1"/>
          <p:nvPr>
            <p:ph type="title"/>
          </p:nvPr>
        </p:nvSpPr>
        <p:spPr>
          <a:xfrm>
            <a:off x="1187624" y="53578"/>
            <a:ext cx="7499100" cy="8574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s"/>
              <a:t>Paso 4</a:t>
            </a:r>
            <a:endParaRPr/>
          </a:p>
          <a:p>
            <a:pPr indent="0" lvl="0" marL="0" marR="0" rtl="0" algn="ctr">
              <a:lnSpc>
                <a:spcPct val="105000"/>
              </a:lnSpc>
              <a:spcBef>
                <a:spcPts val="0"/>
              </a:spcBef>
              <a:spcAft>
                <a:spcPts val="0"/>
              </a:spcAft>
              <a:buNone/>
            </a:pPr>
            <a:r>
              <a:rPr b="0" lang="es" sz="2240">
                <a:latin typeface="Saira Condensed"/>
                <a:ea typeface="Saira Condensed"/>
                <a:cs typeface="Saira Condensed"/>
                <a:sym typeface="Saira Condensed"/>
              </a:rPr>
              <a:t>Probamos el modelo del bananómetro construído</a:t>
            </a:r>
            <a:endParaRPr b="0" sz="2240">
              <a:latin typeface="Saira Condensed"/>
              <a:ea typeface="Saira Condensed"/>
              <a:cs typeface="Saira Condensed"/>
              <a:sym typeface="Saira Condensed"/>
            </a:endParaRPr>
          </a:p>
        </p:txBody>
      </p:sp>
      <p:pic>
        <p:nvPicPr>
          <p:cNvPr id="260" name="Google Shape;260;p34"/>
          <p:cNvPicPr preferRelativeResize="0"/>
          <p:nvPr/>
        </p:nvPicPr>
        <p:blipFill>
          <a:blip r:embed="rId3">
            <a:alphaModFix/>
          </a:blip>
          <a:stretch>
            <a:fillRect/>
          </a:stretch>
        </p:blipFill>
        <p:spPr>
          <a:xfrm>
            <a:off x="3863850" y="1027575"/>
            <a:ext cx="2640100" cy="3714476"/>
          </a:xfrm>
          <a:prstGeom prst="rect">
            <a:avLst/>
          </a:prstGeom>
          <a:noFill/>
          <a:ln>
            <a:noFill/>
          </a:ln>
        </p:spPr>
      </p:pic>
      <p:sp>
        <p:nvSpPr>
          <p:cNvPr id="261" name="Google Shape;261;p34"/>
          <p:cNvSpPr/>
          <p:nvPr/>
        </p:nvSpPr>
        <p:spPr>
          <a:xfrm>
            <a:off x="4290600" y="1578900"/>
            <a:ext cx="1745100" cy="3066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62" name="Google Shape;262;p34"/>
          <p:cNvSpPr/>
          <p:nvPr/>
        </p:nvSpPr>
        <p:spPr>
          <a:xfrm>
            <a:off x="1484400" y="1385700"/>
            <a:ext cx="2022000" cy="857400"/>
          </a:xfrm>
          <a:prstGeom prst="roundRect">
            <a:avLst>
              <a:gd fmla="val 16667" name="adj"/>
            </a:avLst>
          </a:prstGeom>
          <a:solidFill>
            <a:srgbClr val="FFFFFF"/>
          </a:solidFill>
          <a:ln cap="flat" cmpd="sng" w="38100">
            <a:solidFill>
              <a:srgbClr val="FF572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Clr>
                <a:srgbClr val="FF5722"/>
              </a:buClr>
              <a:buSzPts val="1400"/>
              <a:buFont typeface="Arial"/>
              <a:buNone/>
            </a:pPr>
            <a:r>
              <a:t/>
            </a:r>
            <a:endParaRPr b="1">
              <a:solidFill>
                <a:srgbClr val="FF5722"/>
              </a:solidFill>
              <a:latin typeface="Saira Condensed"/>
              <a:ea typeface="Saira Condensed"/>
              <a:cs typeface="Saira Condensed"/>
              <a:sym typeface="Saira Condensed"/>
            </a:endParaRPr>
          </a:p>
          <a:p>
            <a:pPr indent="0" lvl="0" marL="0" rtl="0" algn="ctr">
              <a:spcBef>
                <a:spcPts val="0"/>
              </a:spcBef>
              <a:spcAft>
                <a:spcPts val="0"/>
              </a:spcAft>
              <a:buClr>
                <a:srgbClr val="FF5722"/>
              </a:buClr>
              <a:buSzPts val="1400"/>
              <a:buFont typeface="Arial"/>
              <a:buNone/>
            </a:pPr>
            <a:r>
              <a:rPr b="1" lang="es" sz="1800">
                <a:solidFill>
                  <a:srgbClr val="FF5722"/>
                </a:solidFill>
                <a:latin typeface="Saira Condensed"/>
                <a:ea typeface="Saira Condensed"/>
                <a:cs typeface="Saira Condensed"/>
                <a:sym typeface="Saira Condensed"/>
              </a:rPr>
              <a:t>Probamos el modelo usando la webcam</a:t>
            </a:r>
            <a:endParaRPr b="1" sz="1800">
              <a:solidFill>
                <a:srgbClr val="FF5722"/>
              </a:solidFill>
              <a:latin typeface="Saira Condensed"/>
              <a:ea typeface="Saira Condensed"/>
              <a:cs typeface="Saira Condensed"/>
              <a:sym typeface="Saira Condensed"/>
            </a:endParaRPr>
          </a:p>
          <a:p>
            <a:pPr indent="0" lvl="0" marL="0" marR="0" rtl="0" algn="ctr">
              <a:lnSpc>
                <a:spcPct val="100000"/>
              </a:lnSpc>
              <a:spcBef>
                <a:spcPts val="0"/>
              </a:spcBef>
              <a:spcAft>
                <a:spcPts val="0"/>
              </a:spcAft>
              <a:buClr>
                <a:srgbClr val="FF5722"/>
              </a:buClr>
              <a:buSzPts val="1400"/>
              <a:buFont typeface="Arial"/>
              <a:buNone/>
            </a:pPr>
            <a:r>
              <a:t/>
            </a:r>
            <a:endParaRPr b="1">
              <a:solidFill>
                <a:srgbClr val="FF5722"/>
              </a:solidFill>
              <a:latin typeface="Saira Condensed"/>
              <a:ea typeface="Saira Condensed"/>
              <a:cs typeface="Saira Condensed"/>
              <a:sym typeface="Saira Condensed"/>
            </a:endParaRPr>
          </a:p>
        </p:txBody>
      </p:sp>
      <p:sp>
        <p:nvSpPr>
          <p:cNvPr id="263" name="Google Shape;263;p34"/>
          <p:cNvSpPr txBox="1"/>
          <p:nvPr/>
        </p:nvSpPr>
        <p:spPr>
          <a:xfrm>
            <a:off x="4394675" y="3585725"/>
            <a:ext cx="465300" cy="2925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700">
                <a:solidFill>
                  <a:srgbClr val="073763"/>
                </a:solidFill>
              </a:rPr>
              <a:t>Verde</a:t>
            </a:r>
            <a:endParaRPr sz="700">
              <a:solidFill>
                <a:srgbClr val="073763"/>
              </a:solidFill>
            </a:endParaRPr>
          </a:p>
        </p:txBody>
      </p:sp>
      <p:sp>
        <p:nvSpPr>
          <p:cNvPr id="264" name="Google Shape;264;p34"/>
          <p:cNvSpPr txBox="1"/>
          <p:nvPr/>
        </p:nvSpPr>
        <p:spPr>
          <a:xfrm>
            <a:off x="4394675" y="3814325"/>
            <a:ext cx="522000" cy="2925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700">
                <a:solidFill>
                  <a:srgbClr val="073763"/>
                </a:solidFill>
              </a:rPr>
              <a:t>Madura</a:t>
            </a:r>
            <a:endParaRPr sz="700">
              <a:solidFill>
                <a:srgbClr val="073763"/>
              </a:solidFill>
            </a:endParaRPr>
          </a:p>
        </p:txBody>
      </p:sp>
      <p:sp>
        <p:nvSpPr>
          <p:cNvPr id="265" name="Google Shape;265;p34"/>
          <p:cNvSpPr txBox="1"/>
          <p:nvPr/>
        </p:nvSpPr>
        <p:spPr>
          <a:xfrm>
            <a:off x="4394675" y="4042925"/>
            <a:ext cx="522000" cy="2556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073763"/>
                </a:solidFill>
              </a:rPr>
              <a:t>Pasada</a:t>
            </a:r>
            <a:endParaRPr sz="700">
              <a:solidFill>
                <a:srgbClr val="073763"/>
              </a:solidFill>
            </a:endParaRPr>
          </a:p>
        </p:txBody>
      </p:sp>
      <p:sp>
        <p:nvSpPr>
          <p:cNvPr id="266" name="Google Shape;266;p34"/>
          <p:cNvSpPr txBox="1"/>
          <p:nvPr/>
        </p:nvSpPr>
        <p:spPr>
          <a:xfrm>
            <a:off x="4394675" y="4264145"/>
            <a:ext cx="522000" cy="3276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073763"/>
                </a:solidFill>
              </a:rPr>
              <a:t>No es Banana</a:t>
            </a:r>
            <a:endParaRPr sz="700">
              <a:solidFill>
                <a:srgbClr val="073763"/>
              </a:solidFill>
            </a:endParaRPr>
          </a:p>
        </p:txBody>
      </p:sp>
      <p:sp>
        <p:nvSpPr>
          <p:cNvPr id="267" name="Google Shape;267;p34"/>
          <p:cNvSpPr/>
          <p:nvPr/>
        </p:nvSpPr>
        <p:spPr>
          <a:xfrm>
            <a:off x="4366800" y="3560100"/>
            <a:ext cx="1745100" cy="11181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68" name="Google Shape;268;p34"/>
          <p:cNvSpPr/>
          <p:nvPr/>
        </p:nvSpPr>
        <p:spPr>
          <a:xfrm>
            <a:off x="1655100" y="3687575"/>
            <a:ext cx="1546500" cy="460500"/>
          </a:xfrm>
          <a:prstGeom prst="roundRect">
            <a:avLst>
              <a:gd fmla="val 16667" name="adj"/>
            </a:avLst>
          </a:prstGeom>
          <a:solidFill>
            <a:srgbClr val="FFFFFF"/>
          </a:solidFill>
          <a:ln cap="flat" cmpd="sng" w="38100">
            <a:solidFill>
              <a:srgbClr val="FF5722"/>
            </a:solidFill>
            <a:prstDash val="solid"/>
            <a:round/>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5722"/>
              </a:buClr>
              <a:buSzPts val="1400"/>
              <a:buFont typeface="Arial"/>
              <a:buNone/>
            </a:pPr>
            <a:r>
              <a:rPr b="1" lang="es" sz="1800">
                <a:solidFill>
                  <a:srgbClr val="FF5722"/>
                </a:solidFill>
                <a:latin typeface="Saira Condensed"/>
                <a:ea typeface="Saira Condensed"/>
                <a:cs typeface="Saira Condensed"/>
                <a:sym typeface="Saira Condensed"/>
              </a:rPr>
              <a:t>Resultado</a:t>
            </a:r>
            <a:endParaRPr b="1">
              <a:solidFill>
                <a:srgbClr val="FF5722"/>
              </a:solidFill>
              <a:latin typeface="Saira Condensed"/>
              <a:ea typeface="Saira Condensed"/>
              <a:cs typeface="Saira Condensed"/>
              <a:sym typeface="Saira Condense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35"/>
          <p:cNvSpPr txBox="1"/>
          <p:nvPr>
            <p:ph type="title"/>
          </p:nvPr>
        </p:nvSpPr>
        <p:spPr>
          <a:xfrm>
            <a:off x="1187625" y="53575"/>
            <a:ext cx="7824300" cy="8574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s"/>
              <a:t>Paso 4</a:t>
            </a:r>
            <a:endParaRPr/>
          </a:p>
          <a:p>
            <a:pPr indent="0" lvl="0" marL="0" rtl="0" algn="ctr">
              <a:lnSpc>
                <a:spcPct val="105000"/>
              </a:lnSpc>
              <a:spcBef>
                <a:spcPts val="0"/>
              </a:spcBef>
              <a:spcAft>
                <a:spcPts val="0"/>
              </a:spcAft>
              <a:buNone/>
            </a:pPr>
            <a:r>
              <a:rPr b="0" lang="es" sz="2240">
                <a:latin typeface="Saira Condensed"/>
                <a:ea typeface="Saira Condensed"/>
                <a:cs typeface="Saira Condensed"/>
                <a:sym typeface="Saira Condensed"/>
              </a:rPr>
              <a:t>Desafiamos el modelo construído: ¿tiene límites? ¿dónde funciona y dónde no funciona?</a:t>
            </a:r>
            <a:endParaRPr b="0" sz="2240">
              <a:latin typeface="Saira Condensed"/>
              <a:ea typeface="Saira Condensed"/>
              <a:cs typeface="Saira Condensed"/>
              <a:sym typeface="Saira Condensed"/>
            </a:endParaRPr>
          </a:p>
        </p:txBody>
      </p:sp>
      <p:sp>
        <p:nvSpPr>
          <p:cNvPr id="274" name="Google Shape;274;p35"/>
          <p:cNvSpPr txBox="1"/>
          <p:nvPr>
            <p:ph idx="1" type="body"/>
          </p:nvPr>
        </p:nvSpPr>
        <p:spPr>
          <a:xfrm>
            <a:off x="1187625" y="1091025"/>
            <a:ext cx="7752300" cy="3192900"/>
          </a:xfrm>
          <a:prstGeom prst="rect">
            <a:avLst/>
          </a:prstGeom>
          <a:noFill/>
          <a:ln>
            <a:noFill/>
          </a:ln>
        </p:spPr>
        <p:txBody>
          <a:bodyPr anchorCtr="0" anchor="t" bIns="91400" lIns="91400" spcFirstLastPara="1" rIns="91400" wrap="square" tIns="91400">
            <a:normAutofit fontScale="92500" lnSpcReduction="20000"/>
          </a:bodyPr>
          <a:lstStyle/>
          <a:p>
            <a:pPr indent="0" lvl="0" marL="0" marR="0" rtl="0" algn="l">
              <a:lnSpc>
                <a:spcPct val="150000"/>
              </a:lnSpc>
              <a:spcBef>
                <a:spcPts val="0"/>
              </a:spcBef>
              <a:spcAft>
                <a:spcPts val="0"/>
              </a:spcAft>
              <a:buClr>
                <a:srgbClr val="000000"/>
              </a:buClr>
              <a:buSzPct val="156521"/>
              <a:buFont typeface="Arial"/>
              <a:buNone/>
            </a:pPr>
            <a:r>
              <a:rPr b="1" lang="es" sz="2300">
                <a:latin typeface="Arial Narrow"/>
                <a:ea typeface="Arial Narrow"/>
                <a:cs typeface="Arial Narrow"/>
                <a:sym typeface="Arial Narrow"/>
              </a:rPr>
              <a:t>Hacemos las siguiente pruebas:</a:t>
            </a:r>
            <a:endParaRPr b="1" sz="2300">
              <a:latin typeface="Arial Narrow"/>
              <a:ea typeface="Arial Narrow"/>
              <a:cs typeface="Arial Narrow"/>
              <a:sym typeface="Arial Narrow"/>
            </a:endParaRPr>
          </a:p>
          <a:p>
            <a:pPr indent="0" lvl="0" marL="0" marR="0" rtl="0" algn="l">
              <a:lnSpc>
                <a:spcPct val="150000"/>
              </a:lnSpc>
              <a:spcBef>
                <a:spcPts val="0"/>
              </a:spcBef>
              <a:spcAft>
                <a:spcPts val="0"/>
              </a:spcAft>
              <a:buClr>
                <a:srgbClr val="000000"/>
              </a:buClr>
              <a:buSzPct val="156521"/>
              <a:buFont typeface="Arial"/>
              <a:buNone/>
            </a:pPr>
            <a:r>
              <a:rPr lang="es" sz="2300">
                <a:latin typeface="Arial Narrow"/>
                <a:ea typeface="Arial Narrow"/>
                <a:cs typeface="Arial Narrow"/>
                <a:sym typeface="Arial Narrow"/>
              </a:rPr>
              <a:t>1- </a:t>
            </a:r>
            <a:r>
              <a:rPr b="1" lang="es" sz="2300">
                <a:latin typeface="Arial Narrow"/>
                <a:ea typeface="Arial Narrow"/>
                <a:cs typeface="Arial Narrow"/>
                <a:sym typeface="Arial Narrow"/>
              </a:rPr>
              <a:t>Mostrando simultáneamente 2 bananas</a:t>
            </a:r>
            <a:r>
              <a:rPr lang="es" sz="2300">
                <a:latin typeface="Arial Narrow"/>
                <a:ea typeface="Arial Narrow"/>
                <a:cs typeface="Arial Narrow"/>
                <a:sym typeface="Arial Narrow"/>
              </a:rPr>
              <a:t>, por ejemplo una madura y una verde: </a:t>
            </a:r>
            <a:r>
              <a:rPr lang="es" sz="2300">
                <a:latin typeface="Arial Narrow"/>
                <a:ea typeface="Arial Narrow"/>
                <a:cs typeface="Arial Narrow"/>
                <a:sym typeface="Arial Narrow"/>
              </a:rPr>
              <a:t>¿funciona el modelo? ¿por qué?</a:t>
            </a:r>
            <a:endParaRPr sz="2300">
              <a:latin typeface="Arial Narrow"/>
              <a:ea typeface="Arial Narrow"/>
              <a:cs typeface="Arial Narrow"/>
              <a:sym typeface="Arial Narrow"/>
            </a:endParaRPr>
          </a:p>
          <a:p>
            <a:pPr indent="0" lvl="0" marL="0" marR="0" rtl="0" algn="l">
              <a:lnSpc>
                <a:spcPct val="150000"/>
              </a:lnSpc>
              <a:spcBef>
                <a:spcPts val="0"/>
              </a:spcBef>
              <a:spcAft>
                <a:spcPts val="0"/>
              </a:spcAft>
              <a:buClr>
                <a:srgbClr val="000000"/>
              </a:buClr>
              <a:buSzPct val="156521"/>
              <a:buFont typeface="Arial"/>
              <a:buNone/>
            </a:pPr>
            <a:r>
              <a:rPr lang="es" sz="2300">
                <a:latin typeface="Arial Narrow"/>
                <a:ea typeface="Arial Narrow"/>
                <a:cs typeface="Arial Narrow"/>
                <a:sym typeface="Arial Narrow"/>
              </a:rPr>
              <a:t>2-</a:t>
            </a:r>
            <a:r>
              <a:rPr lang="es" sz="2300">
                <a:latin typeface="Arial Narrow"/>
                <a:ea typeface="Arial Narrow"/>
                <a:cs typeface="Arial Narrow"/>
                <a:sym typeface="Arial Narrow"/>
              </a:rPr>
              <a:t> </a:t>
            </a:r>
            <a:r>
              <a:rPr b="1" lang="es" sz="2300">
                <a:latin typeface="Arial Narrow"/>
                <a:ea typeface="Arial Narrow"/>
                <a:cs typeface="Arial Narrow"/>
                <a:sym typeface="Arial Narrow"/>
              </a:rPr>
              <a:t>Mostrando</a:t>
            </a:r>
            <a:r>
              <a:rPr lang="es" sz="2300">
                <a:latin typeface="Arial Narrow"/>
                <a:ea typeface="Arial Narrow"/>
                <a:cs typeface="Arial Narrow"/>
                <a:sym typeface="Arial Narrow"/>
              </a:rPr>
              <a:t> </a:t>
            </a:r>
            <a:r>
              <a:rPr b="1" lang="es" sz="2300">
                <a:latin typeface="Arial Narrow"/>
                <a:ea typeface="Arial Narrow"/>
                <a:cs typeface="Arial Narrow"/>
                <a:sym typeface="Arial Narrow"/>
              </a:rPr>
              <a:t>una banana sobre un color de fondo diferente</a:t>
            </a:r>
            <a:r>
              <a:rPr lang="es" sz="2300">
                <a:latin typeface="Arial Narrow"/>
                <a:ea typeface="Arial Narrow"/>
                <a:cs typeface="Arial Narrow"/>
                <a:sym typeface="Arial Narrow"/>
              </a:rPr>
              <a:t> a las imágenes de la muestra: ¿funciona el modelo? ¿por qué?</a:t>
            </a:r>
            <a:endParaRPr sz="2300">
              <a:latin typeface="Arial Narrow"/>
              <a:ea typeface="Arial Narrow"/>
              <a:cs typeface="Arial Narrow"/>
              <a:sym typeface="Arial Narrow"/>
            </a:endParaRPr>
          </a:p>
          <a:p>
            <a:pPr indent="0" lvl="0" marL="0" marR="0" rtl="0" algn="l">
              <a:lnSpc>
                <a:spcPct val="150000"/>
              </a:lnSpc>
              <a:spcBef>
                <a:spcPts val="0"/>
              </a:spcBef>
              <a:spcAft>
                <a:spcPts val="0"/>
              </a:spcAft>
              <a:buClr>
                <a:srgbClr val="000000"/>
              </a:buClr>
              <a:buSzPct val="156521"/>
              <a:buFont typeface="Arial"/>
              <a:buNone/>
            </a:pPr>
            <a:r>
              <a:rPr lang="es" sz="2300">
                <a:latin typeface="Arial Narrow"/>
                <a:ea typeface="Arial Narrow"/>
                <a:cs typeface="Arial Narrow"/>
                <a:sym typeface="Arial Narrow"/>
              </a:rPr>
              <a:t>3- </a:t>
            </a:r>
            <a:r>
              <a:rPr b="1" lang="es" sz="2300">
                <a:latin typeface="Arial Narrow"/>
                <a:ea typeface="Arial Narrow"/>
                <a:cs typeface="Arial Narrow"/>
                <a:sym typeface="Arial Narrow"/>
              </a:rPr>
              <a:t>Mostrando</a:t>
            </a:r>
            <a:r>
              <a:rPr lang="es" sz="2300">
                <a:latin typeface="Arial Narrow"/>
                <a:ea typeface="Arial Narrow"/>
                <a:cs typeface="Arial Narrow"/>
                <a:sym typeface="Arial Narrow"/>
              </a:rPr>
              <a:t> </a:t>
            </a:r>
            <a:r>
              <a:rPr b="1" lang="es" sz="2300">
                <a:latin typeface="Arial Narrow"/>
                <a:ea typeface="Arial Narrow"/>
                <a:cs typeface="Arial Narrow"/>
                <a:sym typeface="Arial Narrow"/>
              </a:rPr>
              <a:t>dibujos, figuras o fotos de bananas, impresas</a:t>
            </a:r>
            <a:r>
              <a:rPr lang="es" sz="2300">
                <a:latin typeface="Arial Narrow"/>
                <a:ea typeface="Arial Narrow"/>
                <a:cs typeface="Arial Narrow"/>
                <a:sym typeface="Arial Narrow"/>
              </a:rPr>
              <a:t> de una banana: ¿funciona el modelo? ¿por qué?</a:t>
            </a:r>
            <a:endParaRPr b="1"/>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36"/>
          <p:cNvSpPr txBox="1"/>
          <p:nvPr>
            <p:ph type="title"/>
          </p:nvPr>
        </p:nvSpPr>
        <p:spPr>
          <a:xfrm>
            <a:off x="1187624" y="53578"/>
            <a:ext cx="7499100" cy="8574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s"/>
              <a:t>Algunas reflexiones sobre el Bananómetro</a:t>
            </a:r>
            <a:endParaRPr/>
          </a:p>
          <a:p>
            <a:pPr indent="0" lvl="0" marL="0" rtl="0" algn="ctr">
              <a:spcBef>
                <a:spcPts val="0"/>
              </a:spcBef>
              <a:spcAft>
                <a:spcPts val="0"/>
              </a:spcAft>
              <a:buNone/>
            </a:pPr>
            <a:r>
              <a:rPr b="0" lang="es" sz="2240">
                <a:latin typeface="Saira Condensed"/>
                <a:ea typeface="Saira Condensed"/>
                <a:cs typeface="Saira Condensed"/>
                <a:sym typeface="Saira Condensed"/>
              </a:rPr>
              <a:t>¿Qué le enseñamos a la computadora?</a:t>
            </a:r>
            <a:endParaRPr b="0" i="1" sz="2088"/>
          </a:p>
        </p:txBody>
      </p:sp>
      <p:pic>
        <p:nvPicPr>
          <p:cNvPr id="280" name="Google Shape;280;p36"/>
          <p:cNvPicPr preferRelativeResize="0"/>
          <p:nvPr/>
        </p:nvPicPr>
        <p:blipFill>
          <a:blip r:embed="rId3">
            <a:alphaModFix/>
          </a:blip>
          <a:stretch>
            <a:fillRect/>
          </a:stretch>
        </p:blipFill>
        <p:spPr>
          <a:xfrm>
            <a:off x="2981885" y="2879426"/>
            <a:ext cx="3910575" cy="1730650"/>
          </a:xfrm>
          <a:prstGeom prst="rect">
            <a:avLst/>
          </a:prstGeom>
          <a:noFill/>
          <a:ln>
            <a:noFill/>
          </a:ln>
        </p:spPr>
      </p:pic>
      <p:sp>
        <p:nvSpPr>
          <p:cNvPr id="281" name="Google Shape;281;p36"/>
          <p:cNvSpPr txBox="1"/>
          <p:nvPr>
            <p:ph idx="1" type="body"/>
          </p:nvPr>
        </p:nvSpPr>
        <p:spPr>
          <a:xfrm>
            <a:off x="1187625" y="1123825"/>
            <a:ext cx="7816500" cy="1679400"/>
          </a:xfrm>
          <a:prstGeom prst="rect">
            <a:avLst/>
          </a:prstGeom>
          <a:noFill/>
          <a:ln>
            <a:noFill/>
          </a:ln>
        </p:spPr>
        <p:txBody>
          <a:bodyPr anchorCtr="0" anchor="t" bIns="91400" lIns="91400" spcFirstLastPara="1" rIns="91400" wrap="square" tIns="91400">
            <a:normAutofit fontScale="62500"/>
          </a:bodyPr>
          <a:lstStyle/>
          <a:p>
            <a:pPr indent="0" lvl="0" marL="0" marR="0" rtl="0" algn="just">
              <a:lnSpc>
                <a:spcPct val="115000"/>
              </a:lnSpc>
              <a:spcBef>
                <a:spcPts val="0"/>
              </a:spcBef>
              <a:spcAft>
                <a:spcPts val="0"/>
              </a:spcAft>
              <a:buClr>
                <a:schemeClr val="dk1"/>
              </a:buClr>
              <a:buSzPct val="34375"/>
              <a:buFont typeface="Arial"/>
              <a:buNone/>
            </a:pPr>
            <a:r>
              <a:rPr lang="es">
                <a:latin typeface="Arial Narrow"/>
                <a:ea typeface="Arial Narrow"/>
                <a:cs typeface="Arial Narrow"/>
                <a:sym typeface="Arial Narrow"/>
              </a:rPr>
              <a:t>P</a:t>
            </a:r>
            <a:r>
              <a:rPr lang="es">
                <a:latin typeface="Arial Narrow"/>
                <a:ea typeface="Arial Narrow"/>
                <a:cs typeface="Arial Narrow"/>
                <a:sym typeface="Arial Narrow"/>
              </a:rPr>
              <a:t>ara la computadora, las imágenes son solo </a:t>
            </a:r>
            <a:r>
              <a:rPr b="1" lang="es">
                <a:latin typeface="Arial Narrow"/>
                <a:ea typeface="Arial Narrow"/>
                <a:cs typeface="Arial Narrow"/>
                <a:sym typeface="Arial Narrow"/>
              </a:rPr>
              <a:t>números</a:t>
            </a:r>
            <a:r>
              <a:rPr lang="es">
                <a:latin typeface="Arial Narrow"/>
                <a:ea typeface="Arial Narrow"/>
                <a:cs typeface="Arial Narrow"/>
                <a:sym typeface="Arial Narrow"/>
              </a:rPr>
              <a:t> y patrones de </a:t>
            </a:r>
            <a:r>
              <a:rPr b="1" lang="es">
                <a:latin typeface="Arial Narrow"/>
                <a:ea typeface="Arial Narrow"/>
                <a:cs typeface="Arial Narrow"/>
                <a:sym typeface="Arial Narrow"/>
              </a:rPr>
              <a:t>píxeles</a:t>
            </a:r>
            <a:r>
              <a:rPr lang="es">
                <a:latin typeface="Arial Narrow"/>
                <a:ea typeface="Arial Narrow"/>
                <a:cs typeface="Arial Narrow"/>
                <a:sym typeface="Arial Narrow"/>
              </a:rPr>
              <a:t>.</a:t>
            </a:r>
            <a:endParaRPr>
              <a:latin typeface="Arial Narrow"/>
              <a:ea typeface="Arial Narrow"/>
              <a:cs typeface="Arial Narrow"/>
              <a:sym typeface="Arial Narrow"/>
            </a:endParaRPr>
          </a:p>
          <a:p>
            <a:pPr indent="0" lvl="0" marL="0" marR="0" rtl="0" algn="just">
              <a:lnSpc>
                <a:spcPct val="115000"/>
              </a:lnSpc>
              <a:spcBef>
                <a:spcPts val="0"/>
              </a:spcBef>
              <a:spcAft>
                <a:spcPts val="0"/>
              </a:spcAft>
              <a:buClr>
                <a:schemeClr val="dk1"/>
              </a:buClr>
              <a:buSzPct val="34375"/>
              <a:buFont typeface="Arial"/>
              <a:buNone/>
            </a:pPr>
            <a:r>
              <a:rPr lang="es">
                <a:latin typeface="Arial Narrow"/>
                <a:ea typeface="Arial Narrow"/>
                <a:cs typeface="Arial Narrow"/>
                <a:sym typeface="Arial Narrow"/>
              </a:rPr>
              <a:t>Entonces, en este ejemplo, </a:t>
            </a:r>
            <a:r>
              <a:rPr b="1" lang="es">
                <a:latin typeface="Arial Narrow"/>
                <a:ea typeface="Arial Narrow"/>
                <a:cs typeface="Arial Narrow"/>
                <a:sym typeface="Arial Narrow"/>
              </a:rPr>
              <a:t>no le estamos enseñando a la computadora qué es una banana </a:t>
            </a:r>
            <a:r>
              <a:rPr lang="es">
                <a:latin typeface="Arial Narrow"/>
                <a:ea typeface="Arial Narrow"/>
                <a:cs typeface="Arial Narrow"/>
                <a:sym typeface="Arial Narrow"/>
              </a:rPr>
              <a:t>...</a:t>
            </a:r>
            <a:r>
              <a:rPr lang="es">
                <a:latin typeface="Arial Narrow"/>
                <a:ea typeface="Arial Narrow"/>
                <a:cs typeface="Arial Narrow"/>
                <a:sym typeface="Arial Narrow"/>
              </a:rPr>
              <a:t> le enseñamos que “esto”, una </a:t>
            </a:r>
            <a:r>
              <a:rPr b="1" lang="es">
                <a:latin typeface="Arial Narrow"/>
                <a:ea typeface="Arial Narrow"/>
                <a:cs typeface="Arial Narrow"/>
                <a:sym typeface="Arial Narrow"/>
              </a:rPr>
              <a:t>forma amarilla contra un fondo</a:t>
            </a:r>
            <a:r>
              <a:rPr lang="es">
                <a:latin typeface="Arial Narrow"/>
                <a:ea typeface="Arial Narrow"/>
                <a:cs typeface="Arial Narrow"/>
                <a:sym typeface="Arial Narrow"/>
              </a:rPr>
              <a:t>, está </a:t>
            </a:r>
            <a:r>
              <a:rPr b="1" lang="es">
                <a:latin typeface="Arial Narrow"/>
                <a:ea typeface="Arial Narrow"/>
                <a:cs typeface="Arial Narrow"/>
                <a:sym typeface="Arial Narrow"/>
              </a:rPr>
              <a:t>etiquetado como una banana</a:t>
            </a:r>
            <a:r>
              <a:rPr lang="es">
                <a:latin typeface="Arial Narrow"/>
                <a:ea typeface="Arial Narrow"/>
                <a:cs typeface="Arial Narrow"/>
                <a:sym typeface="Arial Narrow"/>
              </a:rPr>
              <a:t>, para la computadora </a:t>
            </a:r>
            <a:r>
              <a:rPr b="1" lang="es">
                <a:latin typeface="Arial Narrow"/>
                <a:ea typeface="Arial Narrow"/>
                <a:cs typeface="Arial Narrow"/>
                <a:sym typeface="Arial Narrow"/>
              </a:rPr>
              <a:t>son solo píxeles.</a:t>
            </a:r>
            <a:endParaRPr b="1">
              <a:latin typeface="Arial Narrow"/>
              <a:ea typeface="Arial Narrow"/>
              <a:cs typeface="Arial Narrow"/>
              <a:sym typeface="Arial Narrow"/>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37"/>
          <p:cNvSpPr txBox="1"/>
          <p:nvPr>
            <p:ph type="title"/>
          </p:nvPr>
        </p:nvSpPr>
        <p:spPr>
          <a:xfrm>
            <a:off x="1187624" y="205978"/>
            <a:ext cx="7499100" cy="8574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s"/>
              <a:t>Usamos el bananómetro en una aplicación web</a:t>
            </a:r>
            <a:endParaRPr/>
          </a:p>
          <a:p>
            <a:pPr indent="0" lvl="0" marL="0" rtl="0" algn="ctr">
              <a:spcBef>
                <a:spcPts val="0"/>
              </a:spcBef>
              <a:spcAft>
                <a:spcPts val="0"/>
              </a:spcAft>
              <a:buNone/>
            </a:pPr>
            <a:r>
              <a:rPr lang="es"/>
              <a:t>E</a:t>
            </a:r>
            <a:r>
              <a:rPr lang="es"/>
              <a:t>xportamos el modelo</a:t>
            </a:r>
            <a:endParaRPr/>
          </a:p>
        </p:txBody>
      </p:sp>
      <p:sp>
        <p:nvSpPr>
          <p:cNvPr id="287" name="Google Shape;287;p37"/>
          <p:cNvSpPr txBox="1"/>
          <p:nvPr>
            <p:ph idx="1" type="body"/>
          </p:nvPr>
        </p:nvSpPr>
        <p:spPr>
          <a:xfrm>
            <a:off x="1187624" y="1200150"/>
            <a:ext cx="7499100" cy="33945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s" sz="2400"/>
              <a:t>Ahora vamos a exportar el modelo de aprendizaje construído para usarlo en nuestras aplicaciones.</a:t>
            </a:r>
            <a:endParaRPr b="1" sz="2400"/>
          </a:p>
          <a:p>
            <a:pPr indent="0" lvl="0" marL="0" rtl="0" algn="l">
              <a:spcBef>
                <a:spcPts val="640"/>
              </a:spcBef>
              <a:spcAft>
                <a:spcPts val="1200"/>
              </a:spcAft>
              <a:buNone/>
            </a:pPr>
            <a:r>
              <a:t/>
            </a:r>
            <a:endParaRPr sz="2200"/>
          </a:p>
        </p:txBody>
      </p:sp>
      <p:pic>
        <p:nvPicPr>
          <p:cNvPr id="288" name="Google Shape;288;p37"/>
          <p:cNvPicPr preferRelativeResize="0"/>
          <p:nvPr/>
        </p:nvPicPr>
        <p:blipFill>
          <a:blip r:embed="rId3">
            <a:alphaModFix/>
          </a:blip>
          <a:stretch>
            <a:fillRect/>
          </a:stretch>
        </p:blipFill>
        <p:spPr>
          <a:xfrm>
            <a:off x="3551400" y="2292025"/>
            <a:ext cx="2538300" cy="24047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pic>
        <p:nvPicPr>
          <p:cNvPr id="293" name="Google Shape;293;p38"/>
          <p:cNvPicPr preferRelativeResize="0"/>
          <p:nvPr/>
        </p:nvPicPr>
        <p:blipFill>
          <a:blip r:embed="rId3">
            <a:alphaModFix/>
          </a:blip>
          <a:stretch>
            <a:fillRect/>
          </a:stretch>
        </p:blipFill>
        <p:spPr>
          <a:xfrm>
            <a:off x="1207887" y="933928"/>
            <a:ext cx="1972184" cy="3775323"/>
          </a:xfrm>
          <a:prstGeom prst="rect">
            <a:avLst/>
          </a:prstGeom>
          <a:noFill/>
          <a:ln>
            <a:noFill/>
          </a:ln>
        </p:spPr>
      </p:pic>
      <p:sp>
        <p:nvSpPr>
          <p:cNvPr id="294" name="Google Shape;294;p38"/>
          <p:cNvSpPr txBox="1"/>
          <p:nvPr>
            <p:ph type="title"/>
          </p:nvPr>
        </p:nvSpPr>
        <p:spPr>
          <a:xfrm>
            <a:off x="1187625" y="53576"/>
            <a:ext cx="7499100" cy="5463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s"/>
              <a:t>Exportar el modelo paso a paso</a:t>
            </a:r>
            <a:endParaRPr b="0" i="1" sz="2088"/>
          </a:p>
        </p:txBody>
      </p:sp>
      <p:sp>
        <p:nvSpPr>
          <p:cNvPr id="295" name="Google Shape;295;p38"/>
          <p:cNvSpPr/>
          <p:nvPr/>
        </p:nvSpPr>
        <p:spPr>
          <a:xfrm>
            <a:off x="2987475" y="1509775"/>
            <a:ext cx="881400" cy="857400"/>
          </a:xfrm>
          <a:prstGeom prst="roundRect">
            <a:avLst>
              <a:gd fmla="val 16667" name="adj"/>
            </a:avLst>
          </a:prstGeom>
          <a:solidFill>
            <a:srgbClr val="FFFFFF"/>
          </a:solidFill>
          <a:ln cap="flat" cmpd="sng" w="38100">
            <a:solidFill>
              <a:srgbClr val="FF572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Clr>
                <a:srgbClr val="FF5722"/>
              </a:buClr>
              <a:buSzPts val="1400"/>
              <a:buFont typeface="Arial"/>
              <a:buNone/>
            </a:pPr>
            <a:r>
              <a:rPr b="1" lang="es">
                <a:solidFill>
                  <a:srgbClr val="FF5722"/>
                </a:solidFill>
                <a:latin typeface="Saira Condensed"/>
                <a:ea typeface="Saira Condensed"/>
                <a:cs typeface="Saira Condensed"/>
                <a:sym typeface="Saira Condensed"/>
              </a:rPr>
              <a:t>Click en “Exportar modelo”</a:t>
            </a:r>
            <a:endParaRPr b="1" i="0" sz="1400" u="none" cap="none" strike="noStrike">
              <a:solidFill>
                <a:srgbClr val="FF5722"/>
              </a:solidFill>
              <a:latin typeface="Arial"/>
              <a:ea typeface="Arial"/>
              <a:cs typeface="Arial"/>
              <a:sym typeface="Arial"/>
            </a:endParaRPr>
          </a:p>
        </p:txBody>
      </p:sp>
      <p:pic>
        <p:nvPicPr>
          <p:cNvPr id="296" name="Google Shape;296;p38"/>
          <p:cNvPicPr preferRelativeResize="0"/>
          <p:nvPr/>
        </p:nvPicPr>
        <p:blipFill>
          <a:blip r:embed="rId4">
            <a:alphaModFix/>
          </a:blip>
          <a:stretch>
            <a:fillRect/>
          </a:stretch>
        </p:blipFill>
        <p:spPr>
          <a:xfrm>
            <a:off x="3892025" y="933953"/>
            <a:ext cx="4633092" cy="3775321"/>
          </a:xfrm>
          <a:prstGeom prst="rect">
            <a:avLst/>
          </a:prstGeom>
          <a:noFill/>
          <a:ln>
            <a:noFill/>
          </a:ln>
        </p:spPr>
      </p:pic>
      <p:sp>
        <p:nvSpPr>
          <p:cNvPr id="297" name="Google Shape;297;p38"/>
          <p:cNvSpPr/>
          <p:nvPr/>
        </p:nvSpPr>
        <p:spPr>
          <a:xfrm>
            <a:off x="7182125" y="1043675"/>
            <a:ext cx="1495500" cy="824400"/>
          </a:xfrm>
          <a:prstGeom prst="roundRect">
            <a:avLst>
              <a:gd fmla="val 16667" name="adj"/>
            </a:avLst>
          </a:prstGeom>
          <a:solidFill>
            <a:srgbClr val="FFFFFF"/>
          </a:solidFill>
          <a:ln cap="flat" cmpd="sng" w="38100">
            <a:solidFill>
              <a:srgbClr val="FF572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Clr>
                <a:srgbClr val="FF5722"/>
              </a:buClr>
              <a:buSzPts val="1400"/>
              <a:buFont typeface="Arial"/>
              <a:buNone/>
            </a:pPr>
            <a:r>
              <a:t/>
            </a:r>
            <a:endParaRPr b="1">
              <a:solidFill>
                <a:srgbClr val="FF5722"/>
              </a:solidFill>
              <a:latin typeface="Saira Condensed"/>
              <a:ea typeface="Saira Condensed"/>
              <a:cs typeface="Saira Condensed"/>
              <a:sym typeface="Saira Condensed"/>
            </a:endParaRPr>
          </a:p>
          <a:p>
            <a:pPr indent="0" lvl="0" marL="0" rtl="0" algn="ctr">
              <a:spcBef>
                <a:spcPts val="0"/>
              </a:spcBef>
              <a:spcAft>
                <a:spcPts val="0"/>
              </a:spcAft>
              <a:buClr>
                <a:srgbClr val="FF5722"/>
              </a:buClr>
              <a:buSzPts val="1400"/>
              <a:buFont typeface="Arial"/>
              <a:buNone/>
            </a:pPr>
            <a:r>
              <a:rPr b="1" lang="es">
                <a:solidFill>
                  <a:srgbClr val="FF5722"/>
                </a:solidFill>
                <a:latin typeface="Saira Condensed"/>
                <a:ea typeface="Saira Condensed"/>
                <a:cs typeface="Saira Condensed"/>
                <a:sym typeface="Saira Condensed"/>
              </a:rPr>
              <a:t>Subimos el modelo a la nube para poder utilizarlo luego</a:t>
            </a:r>
            <a:endParaRPr sz="1300">
              <a:solidFill>
                <a:schemeClr val="dk1"/>
              </a:solidFill>
              <a:latin typeface="Arial Narrow"/>
              <a:ea typeface="Arial Narrow"/>
              <a:cs typeface="Arial Narrow"/>
              <a:sym typeface="Arial Narrow"/>
            </a:endParaRPr>
          </a:p>
          <a:p>
            <a:pPr indent="0" lvl="0" marL="0" marR="0" rtl="0" algn="ctr">
              <a:lnSpc>
                <a:spcPct val="100000"/>
              </a:lnSpc>
              <a:spcBef>
                <a:spcPts val="0"/>
              </a:spcBef>
              <a:spcAft>
                <a:spcPts val="0"/>
              </a:spcAft>
              <a:buClr>
                <a:srgbClr val="FF5722"/>
              </a:buClr>
              <a:buSzPts val="1400"/>
              <a:buFont typeface="Arial"/>
              <a:buNone/>
            </a:pPr>
            <a:r>
              <a:t/>
            </a:r>
            <a:endParaRPr b="1">
              <a:solidFill>
                <a:srgbClr val="FF5722"/>
              </a:solidFill>
            </a:endParaRPr>
          </a:p>
        </p:txBody>
      </p:sp>
      <p:cxnSp>
        <p:nvCxnSpPr>
          <p:cNvPr id="298" name="Google Shape;298;p38"/>
          <p:cNvCxnSpPr/>
          <p:nvPr/>
        </p:nvCxnSpPr>
        <p:spPr>
          <a:xfrm>
            <a:off x="3022125" y="1293525"/>
            <a:ext cx="164700" cy="164700"/>
          </a:xfrm>
          <a:prstGeom prst="straightConnector1">
            <a:avLst/>
          </a:prstGeom>
          <a:noFill/>
          <a:ln cap="flat" cmpd="sng" w="9525">
            <a:solidFill>
              <a:schemeClr val="dk2"/>
            </a:solidFill>
            <a:prstDash val="solid"/>
            <a:round/>
            <a:headEnd len="med" w="med" type="none"/>
            <a:tailEnd len="med" w="med" type="stealth"/>
          </a:ln>
        </p:spPr>
      </p:cxnSp>
      <p:cxnSp>
        <p:nvCxnSpPr>
          <p:cNvPr id="299" name="Google Shape;299;p38"/>
          <p:cNvCxnSpPr>
            <a:endCxn id="297" idx="1"/>
          </p:cNvCxnSpPr>
          <p:nvPr/>
        </p:nvCxnSpPr>
        <p:spPr>
          <a:xfrm flipH="1" rot="10800000">
            <a:off x="6855725" y="1455875"/>
            <a:ext cx="326400" cy="454800"/>
          </a:xfrm>
          <a:prstGeom prst="straightConnector1">
            <a:avLst/>
          </a:prstGeom>
          <a:noFill/>
          <a:ln cap="flat" cmpd="sng" w="9525">
            <a:solidFill>
              <a:schemeClr val="dk2"/>
            </a:solidFill>
            <a:prstDash val="solid"/>
            <a:round/>
            <a:headEnd len="med" w="med" type="none"/>
            <a:tailEnd len="med" w="med" type="stealth"/>
          </a:ln>
        </p:spPr>
      </p:cxnSp>
      <p:sp>
        <p:nvSpPr>
          <p:cNvPr id="300" name="Google Shape;300;p38"/>
          <p:cNvSpPr/>
          <p:nvPr/>
        </p:nvSpPr>
        <p:spPr>
          <a:xfrm>
            <a:off x="1029375" y="544175"/>
            <a:ext cx="370200" cy="351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s" sz="2200">
                <a:latin typeface="Saira Condensed"/>
                <a:ea typeface="Saira Condensed"/>
                <a:cs typeface="Saira Condensed"/>
                <a:sym typeface="Saira Condensed"/>
              </a:rPr>
              <a:t>1</a:t>
            </a:r>
            <a:endParaRPr b="1" sz="2200">
              <a:latin typeface="Saira Condensed"/>
              <a:ea typeface="Saira Condensed"/>
              <a:cs typeface="Saira Condensed"/>
              <a:sym typeface="Saira Condensed"/>
            </a:endParaRPr>
          </a:p>
        </p:txBody>
      </p:sp>
      <p:sp>
        <p:nvSpPr>
          <p:cNvPr id="301" name="Google Shape;301;p38"/>
          <p:cNvSpPr/>
          <p:nvPr/>
        </p:nvSpPr>
        <p:spPr>
          <a:xfrm>
            <a:off x="3848775" y="544175"/>
            <a:ext cx="370200" cy="351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s" sz="2200">
                <a:latin typeface="Saira Condensed"/>
                <a:ea typeface="Saira Condensed"/>
                <a:cs typeface="Saira Condensed"/>
                <a:sym typeface="Saira Condensed"/>
              </a:rPr>
              <a:t>2</a:t>
            </a:r>
            <a:endParaRPr b="1" sz="2200">
              <a:latin typeface="Saira Condensed"/>
              <a:ea typeface="Saira Condensed"/>
              <a:cs typeface="Saira Condensed"/>
              <a:sym typeface="Saira Condensed"/>
            </a:endParaRPr>
          </a:p>
        </p:txBody>
      </p:sp>
      <p:sp>
        <p:nvSpPr>
          <p:cNvPr id="302" name="Google Shape;302;p38"/>
          <p:cNvSpPr/>
          <p:nvPr/>
        </p:nvSpPr>
        <p:spPr>
          <a:xfrm>
            <a:off x="3985800" y="1274100"/>
            <a:ext cx="1074300" cy="3066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pic>
        <p:nvPicPr>
          <p:cNvPr id="307" name="Google Shape;307;p39"/>
          <p:cNvPicPr preferRelativeResize="0"/>
          <p:nvPr/>
        </p:nvPicPr>
        <p:blipFill>
          <a:blip r:embed="rId3">
            <a:alphaModFix/>
          </a:blip>
          <a:stretch>
            <a:fillRect/>
          </a:stretch>
        </p:blipFill>
        <p:spPr>
          <a:xfrm>
            <a:off x="1596448" y="1063375"/>
            <a:ext cx="6681451" cy="3316175"/>
          </a:xfrm>
          <a:prstGeom prst="rect">
            <a:avLst/>
          </a:prstGeom>
          <a:noFill/>
          <a:ln>
            <a:noFill/>
          </a:ln>
        </p:spPr>
      </p:pic>
      <p:sp>
        <p:nvSpPr>
          <p:cNvPr id="308" name="Google Shape;308;p39"/>
          <p:cNvSpPr/>
          <p:nvPr/>
        </p:nvSpPr>
        <p:spPr>
          <a:xfrm>
            <a:off x="1694225" y="2992675"/>
            <a:ext cx="3985800" cy="724200"/>
          </a:xfrm>
          <a:prstGeom prst="roundRect">
            <a:avLst>
              <a:gd fmla="val 16667" name="adj"/>
            </a:avLst>
          </a:prstGeom>
          <a:noFill/>
          <a:ln cap="flat" cmpd="sng" w="38100">
            <a:solidFill>
              <a:srgbClr val="FF5722"/>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FF5722"/>
              </a:buClr>
              <a:buSzPts val="1400"/>
              <a:buFont typeface="Arial"/>
              <a:buNone/>
            </a:pPr>
            <a:r>
              <a:t/>
            </a:r>
            <a:endParaRPr b="1" i="0" sz="1400" u="none" cap="none" strike="noStrike">
              <a:solidFill>
                <a:srgbClr val="FF5722"/>
              </a:solidFill>
              <a:latin typeface="Arial"/>
              <a:ea typeface="Arial"/>
              <a:cs typeface="Arial"/>
              <a:sym typeface="Arial"/>
            </a:endParaRPr>
          </a:p>
        </p:txBody>
      </p:sp>
      <p:sp>
        <p:nvSpPr>
          <p:cNvPr id="309" name="Google Shape;309;p39"/>
          <p:cNvSpPr/>
          <p:nvPr/>
        </p:nvSpPr>
        <p:spPr>
          <a:xfrm>
            <a:off x="1486575" y="772775"/>
            <a:ext cx="370200" cy="351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s" sz="2200">
                <a:latin typeface="Saira Condensed"/>
                <a:ea typeface="Saira Condensed"/>
                <a:cs typeface="Saira Condensed"/>
                <a:sym typeface="Saira Condensed"/>
              </a:rPr>
              <a:t>3</a:t>
            </a:r>
            <a:endParaRPr b="1" sz="2200">
              <a:latin typeface="Saira Condensed"/>
              <a:ea typeface="Saira Condensed"/>
              <a:cs typeface="Saira Condensed"/>
              <a:sym typeface="Saira Condensed"/>
            </a:endParaRPr>
          </a:p>
        </p:txBody>
      </p:sp>
      <p:sp>
        <p:nvSpPr>
          <p:cNvPr id="310" name="Google Shape;310;p39"/>
          <p:cNvSpPr txBox="1"/>
          <p:nvPr>
            <p:ph type="title"/>
          </p:nvPr>
        </p:nvSpPr>
        <p:spPr>
          <a:xfrm>
            <a:off x="1187625" y="53576"/>
            <a:ext cx="7499100" cy="5463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s"/>
              <a:t>Exportar el modelo paso a paso</a:t>
            </a:r>
            <a:endParaRPr b="0" i="1" sz="2088"/>
          </a:p>
        </p:txBody>
      </p:sp>
      <p:sp>
        <p:nvSpPr>
          <p:cNvPr id="311" name="Google Shape;311;p39"/>
          <p:cNvSpPr/>
          <p:nvPr/>
        </p:nvSpPr>
        <p:spPr>
          <a:xfrm>
            <a:off x="1681575" y="1634525"/>
            <a:ext cx="1587600" cy="482100"/>
          </a:xfrm>
          <a:prstGeom prst="rect">
            <a:avLst/>
          </a:prstGeom>
          <a:noFill/>
          <a:ln cap="flat" cmpd="sng" w="38100">
            <a:solidFill>
              <a:srgbClr val="FF572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FF5722"/>
              </a:buClr>
              <a:buSzPts val="1400"/>
              <a:buFont typeface="Arial"/>
              <a:buNone/>
            </a:pPr>
            <a:r>
              <a:t/>
            </a:r>
            <a:endParaRPr b="1">
              <a:solidFill>
                <a:srgbClr val="FF5722"/>
              </a:solidFill>
            </a:endParaRPr>
          </a:p>
        </p:txBody>
      </p:sp>
      <p:sp>
        <p:nvSpPr>
          <p:cNvPr id="312" name="Google Shape;312;p39"/>
          <p:cNvSpPr/>
          <p:nvPr/>
        </p:nvSpPr>
        <p:spPr>
          <a:xfrm>
            <a:off x="7410925" y="3234725"/>
            <a:ext cx="811500" cy="482100"/>
          </a:xfrm>
          <a:prstGeom prst="rect">
            <a:avLst/>
          </a:prstGeom>
          <a:noFill/>
          <a:ln cap="flat" cmpd="sng" w="38100">
            <a:solidFill>
              <a:srgbClr val="FF572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FF5722"/>
              </a:buClr>
              <a:buSzPts val="1400"/>
              <a:buFont typeface="Arial"/>
              <a:buNone/>
            </a:pPr>
            <a:r>
              <a:t/>
            </a:r>
            <a:endParaRPr b="1">
              <a:solidFill>
                <a:srgbClr val="FF5722"/>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40"/>
          <p:cNvSpPr txBox="1"/>
          <p:nvPr>
            <p:ph type="title"/>
          </p:nvPr>
        </p:nvSpPr>
        <p:spPr>
          <a:xfrm>
            <a:off x="1187624" y="205978"/>
            <a:ext cx="7499100" cy="8574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s"/>
              <a:t>Descargar el html</a:t>
            </a:r>
            <a:endParaRPr/>
          </a:p>
        </p:txBody>
      </p:sp>
      <p:sp>
        <p:nvSpPr>
          <p:cNvPr id="318" name="Google Shape;318;p40"/>
          <p:cNvSpPr txBox="1"/>
          <p:nvPr>
            <p:ph idx="1" type="body"/>
          </p:nvPr>
        </p:nvSpPr>
        <p:spPr>
          <a:xfrm>
            <a:off x="2888400" y="834775"/>
            <a:ext cx="4403400" cy="599700"/>
          </a:xfrm>
          <a:prstGeom prst="rect">
            <a:avLst/>
          </a:prstGeom>
        </p:spPr>
        <p:txBody>
          <a:bodyPr anchorCtr="0" anchor="t" bIns="91425" lIns="91425" spcFirstLastPara="1" rIns="91425" wrap="square" tIns="91425">
            <a:normAutofit lnSpcReduction="20000"/>
          </a:bodyPr>
          <a:lstStyle/>
          <a:p>
            <a:pPr indent="0" lvl="0" marL="0" rtl="0" algn="ctr">
              <a:spcBef>
                <a:spcPts val="640"/>
              </a:spcBef>
              <a:spcAft>
                <a:spcPts val="1200"/>
              </a:spcAft>
              <a:buNone/>
            </a:pPr>
            <a:r>
              <a:rPr lang="es" sz="2800"/>
              <a:t>tinyurl.com/lintihtml</a:t>
            </a:r>
            <a:endParaRPr sz="2800"/>
          </a:p>
        </p:txBody>
      </p:sp>
      <p:pic>
        <p:nvPicPr>
          <p:cNvPr id="319" name="Google Shape;319;p40"/>
          <p:cNvPicPr preferRelativeResize="0"/>
          <p:nvPr/>
        </p:nvPicPr>
        <p:blipFill>
          <a:blip r:embed="rId3">
            <a:alphaModFix/>
          </a:blip>
          <a:stretch>
            <a:fillRect/>
          </a:stretch>
        </p:blipFill>
        <p:spPr>
          <a:xfrm>
            <a:off x="1956675" y="1510675"/>
            <a:ext cx="5961005" cy="3175625"/>
          </a:xfrm>
          <a:prstGeom prst="rect">
            <a:avLst/>
          </a:prstGeom>
          <a:noFill/>
          <a:ln>
            <a:noFill/>
          </a:ln>
        </p:spPr>
      </p:pic>
      <p:sp>
        <p:nvSpPr>
          <p:cNvPr id="320" name="Google Shape;320;p40"/>
          <p:cNvSpPr/>
          <p:nvPr/>
        </p:nvSpPr>
        <p:spPr>
          <a:xfrm>
            <a:off x="3840000" y="1939375"/>
            <a:ext cx="1464000" cy="531000"/>
          </a:xfrm>
          <a:prstGeom prst="roundRect">
            <a:avLst>
              <a:gd fmla="val 16667" name="adj"/>
            </a:avLst>
          </a:prstGeom>
          <a:solidFill>
            <a:srgbClr val="FFFFFF"/>
          </a:solidFill>
          <a:ln cap="flat" cmpd="sng" w="38100">
            <a:solidFill>
              <a:srgbClr val="FF572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Clr>
                <a:srgbClr val="FF5722"/>
              </a:buClr>
              <a:buSzPts val="1400"/>
              <a:buFont typeface="Arial"/>
              <a:buNone/>
            </a:pPr>
            <a:r>
              <a:rPr b="1" lang="es">
                <a:solidFill>
                  <a:srgbClr val="FF5722"/>
                </a:solidFill>
                <a:latin typeface="Saira Condensed"/>
                <a:ea typeface="Saira Condensed"/>
                <a:cs typeface="Saira Condensed"/>
                <a:sym typeface="Saira Condensed"/>
              </a:rPr>
              <a:t>Click en “Descargar”</a:t>
            </a:r>
            <a:endParaRPr b="1" i="0" sz="1400" u="none" cap="none" strike="noStrike">
              <a:solidFill>
                <a:srgbClr val="FF5722"/>
              </a:solidFill>
              <a:latin typeface="Arial"/>
              <a:ea typeface="Arial"/>
              <a:cs typeface="Arial"/>
              <a:sym typeface="Arial"/>
            </a:endParaRPr>
          </a:p>
        </p:txBody>
      </p:sp>
      <p:cxnSp>
        <p:nvCxnSpPr>
          <p:cNvPr id="321" name="Google Shape;321;p40"/>
          <p:cNvCxnSpPr>
            <a:stCxn id="322" idx="1"/>
            <a:endCxn id="320" idx="3"/>
          </p:cNvCxnSpPr>
          <p:nvPr/>
        </p:nvCxnSpPr>
        <p:spPr>
          <a:xfrm rot="10800000">
            <a:off x="5303900" y="2205025"/>
            <a:ext cx="651000" cy="372600"/>
          </a:xfrm>
          <a:prstGeom prst="straightConnector1">
            <a:avLst/>
          </a:prstGeom>
          <a:noFill/>
          <a:ln cap="flat" cmpd="sng" w="9525">
            <a:solidFill>
              <a:srgbClr val="595959"/>
            </a:solidFill>
            <a:prstDash val="solid"/>
            <a:round/>
            <a:headEnd len="med" w="med" type="none"/>
            <a:tailEnd len="med" w="med" type="stealth"/>
          </a:ln>
        </p:spPr>
      </p:cxnSp>
      <p:sp>
        <p:nvSpPr>
          <p:cNvPr id="322" name="Google Shape;322;p40"/>
          <p:cNvSpPr/>
          <p:nvPr/>
        </p:nvSpPr>
        <p:spPr>
          <a:xfrm>
            <a:off x="5954900" y="2506075"/>
            <a:ext cx="704100" cy="1431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pic>
        <p:nvPicPr>
          <p:cNvPr id="327" name="Google Shape;327;p41"/>
          <p:cNvPicPr preferRelativeResize="0"/>
          <p:nvPr/>
        </p:nvPicPr>
        <p:blipFill>
          <a:blip r:embed="rId3">
            <a:alphaModFix/>
          </a:blip>
          <a:stretch>
            <a:fillRect/>
          </a:stretch>
        </p:blipFill>
        <p:spPr>
          <a:xfrm>
            <a:off x="1960275" y="1333200"/>
            <a:ext cx="6534150" cy="3333750"/>
          </a:xfrm>
          <a:prstGeom prst="rect">
            <a:avLst/>
          </a:prstGeom>
          <a:noFill/>
          <a:ln>
            <a:noFill/>
          </a:ln>
        </p:spPr>
      </p:pic>
      <p:sp>
        <p:nvSpPr>
          <p:cNvPr id="328" name="Google Shape;328;p41"/>
          <p:cNvSpPr txBox="1"/>
          <p:nvPr>
            <p:ph type="title"/>
          </p:nvPr>
        </p:nvSpPr>
        <p:spPr>
          <a:xfrm>
            <a:off x="1187624" y="129778"/>
            <a:ext cx="7499100" cy="8574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s"/>
              <a:t>Abrir el html con bloc de notas</a:t>
            </a:r>
            <a:endParaRPr/>
          </a:p>
        </p:txBody>
      </p:sp>
      <p:sp>
        <p:nvSpPr>
          <p:cNvPr id="329" name="Google Shape;329;p41"/>
          <p:cNvSpPr txBox="1"/>
          <p:nvPr/>
        </p:nvSpPr>
        <p:spPr>
          <a:xfrm>
            <a:off x="1379913" y="840600"/>
            <a:ext cx="7114500" cy="492600"/>
          </a:xfrm>
          <a:prstGeom prst="rect">
            <a:avLst/>
          </a:prstGeom>
          <a:noFill/>
          <a:ln>
            <a:noFill/>
          </a:ln>
        </p:spPr>
        <p:txBody>
          <a:bodyPr anchorCtr="0" anchor="t" bIns="91425" lIns="91425" spcFirstLastPara="1" rIns="91425" wrap="square" tIns="91425">
            <a:spAutoFit/>
          </a:bodyPr>
          <a:lstStyle/>
          <a:p>
            <a:pPr indent="0" lvl="0" marL="0" rtl="0" algn="ctr">
              <a:lnSpc>
                <a:spcPct val="105000"/>
              </a:lnSpc>
              <a:spcBef>
                <a:spcPts val="640"/>
              </a:spcBef>
              <a:spcAft>
                <a:spcPts val="1200"/>
              </a:spcAft>
              <a:buNone/>
            </a:pPr>
            <a:r>
              <a:rPr lang="es" sz="2000">
                <a:solidFill>
                  <a:schemeClr val="dk1"/>
                </a:solidFill>
                <a:latin typeface="Calibri"/>
                <a:ea typeface="Calibri"/>
                <a:cs typeface="Calibri"/>
                <a:sym typeface="Calibri"/>
              </a:rPr>
              <a:t>Abrir el archivo </a:t>
            </a:r>
            <a:r>
              <a:rPr lang="es" sz="2000">
                <a:solidFill>
                  <a:schemeClr val="dk1"/>
                </a:solidFill>
                <a:latin typeface="Calibri"/>
                <a:ea typeface="Calibri"/>
                <a:cs typeface="Calibri"/>
                <a:sym typeface="Calibri"/>
              </a:rPr>
              <a:t>“App_GMT.html”</a:t>
            </a:r>
            <a:r>
              <a:rPr lang="es" sz="2000">
                <a:solidFill>
                  <a:schemeClr val="dk1"/>
                </a:solidFill>
                <a:latin typeface="Calibri"/>
                <a:ea typeface="Calibri"/>
                <a:cs typeface="Calibri"/>
                <a:sym typeface="Calibri"/>
              </a:rPr>
              <a:t> en un bloc de notas </a:t>
            </a:r>
            <a:endParaRPr/>
          </a:p>
        </p:txBody>
      </p:sp>
      <p:grpSp>
        <p:nvGrpSpPr>
          <p:cNvPr id="330" name="Google Shape;330;p41"/>
          <p:cNvGrpSpPr/>
          <p:nvPr/>
        </p:nvGrpSpPr>
        <p:grpSpPr>
          <a:xfrm>
            <a:off x="1128802" y="3250622"/>
            <a:ext cx="2251942" cy="1119064"/>
            <a:chOff x="4512594" y="5565846"/>
            <a:chExt cx="1825800" cy="1174500"/>
          </a:xfrm>
        </p:grpSpPr>
        <p:sp>
          <p:nvSpPr>
            <p:cNvPr id="331" name="Google Shape;331;p41"/>
            <p:cNvSpPr/>
            <p:nvPr/>
          </p:nvSpPr>
          <p:spPr>
            <a:xfrm>
              <a:off x="4512594" y="5724392"/>
              <a:ext cx="1825800" cy="857400"/>
            </a:xfrm>
            <a:prstGeom prst="roundRect">
              <a:avLst>
                <a:gd fmla="val 16667" name="adj"/>
              </a:avLst>
            </a:prstGeom>
            <a:solidFill>
              <a:srgbClr val="FFFFFF"/>
            </a:solidFill>
            <a:ln cap="flat" cmpd="sng" w="38100">
              <a:solidFill>
                <a:srgbClr val="FF5722"/>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FF5722"/>
                </a:buClr>
                <a:buSzPts val="1400"/>
                <a:buFont typeface="Arial"/>
                <a:buNone/>
              </a:pPr>
              <a:r>
                <a:t/>
              </a:r>
              <a:endParaRPr b="1" i="0" sz="1400" u="none" cap="none" strike="noStrike">
                <a:solidFill>
                  <a:srgbClr val="FF5722"/>
                </a:solidFill>
                <a:latin typeface="Arial"/>
                <a:ea typeface="Arial"/>
                <a:cs typeface="Arial"/>
                <a:sym typeface="Arial"/>
              </a:endParaRPr>
            </a:p>
          </p:txBody>
        </p:sp>
        <p:sp>
          <p:nvSpPr>
            <p:cNvPr id="332" name="Google Shape;332;p41"/>
            <p:cNvSpPr txBox="1"/>
            <p:nvPr/>
          </p:nvSpPr>
          <p:spPr>
            <a:xfrm>
              <a:off x="4550547" y="5565846"/>
              <a:ext cx="1749900" cy="1174500"/>
            </a:xfrm>
            <a:prstGeom prst="rect">
              <a:avLst/>
            </a:prstGeom>
            <a:no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FF5722"/>
                </a:buClr>
                <a:buSzPts val="1400"/>
                <a:buFont typeface="Arial"/>
                <a:buNone/>
              </a:pPr>
              <a:r>
                <a:rPr b="1" lang="es" sz="1300">
                  <a:solidFill>
                    <a:srgbClr val="FF5722"/>
                  </a:solidFill>
                  <a:latin typeface="Arial Narrow"/>
                  <a:ea typeface="Arial Narrow"/>
                  <a:cs typeface="Arial Narrow"/>
                  <a:sym typeface="Arial Narrow"/>
                </a:rPr>
                <a:t>Click derecho sobre el archivo descargado - abrir con bloc de notas.</a:t>
              </a:r>
              <a:endParaRPr sz="1300">
                <a:latin typeface="Arial Narrow"/>
                <a:ea typeface="Arial Narrow"/>
                <a:cs typeface="Arial Narrow"/>
                <a:sym typeface="Arial Narrow"/>
              </a:endParaRPr>
            </a:p>
          </p:txBody>
        </p:sp>
      </p:grpSp>
      <p:sp>
        <p:nvSpPr>
          <p:cNvPr id="333" name="Google Shape;333;p41"/>
          <p:cNvSpPr/>
          <p:nvPr/>
        </p:nvSpPr>
        <p:spPr>
          <a:xfrm>
            <a:off x="2787075" y="2272350"/>
            <a:ext cx="3235800" cy="299400"/>
          </a:xfrm>
          <a:prstGeom prst="roundRect">
            <a:avLst>
              <a:gd fmla="val 16667" name="adj"/>
            </a:avLst>
          </a:prstGeom>
          <a:noFill/>
          <a:ln cap="flat" cmpd="sng" w="38100">
            <a:solidFill>
              <a:srgbClr val="FF5722"/>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FF5722"/>
              </a:buClr>
              <a:buSzPts val="1400"/>
              <a:buFont typeface="Arial"/>
              <a:buNone/>
            </a:pPr>
            <a:r>
              <a:t/>
            </a:r>
            <a:endParaRPr b="1" i="0" sz="1400" u="none" cap="none" strike="noStrike">
              <a:solidFill>
                <a:srgbClr val="FF5722"/>
              </a:solidFill>
              <a:latin typeface="Arial"/>
              <a:ea typeface="Arial"/>
              <a:cs typeface="Arial"/>
              <a:sym typeface="Arial"/>
            </a:endParaRPr>
          </a:p>
        </p:txBody>
      </p:sp>
      <p:sp>
        <p:nvSpPr>
          <p:cNvPr id="334" name="Google Shape;334;p41"/>
          <p:cNvSpPr/>
          <p:nvPr/>
        </p:nvSpPr>
        <p:spPr>
          <a:xfrm>
            <a:off x="6169525" y="2348550"/>
            <a:ext cx="1758900" cy="299400"/>
          </a:xfrm>
          <a:prstGeom prst="roundRect">
            <a:avLst>
              <a:gd fmla="val 16667" name="adj"/>
            </a:avLst>
          </a:prstGeom>
          <a:noFill/>
          <a:ln cap="flat" cmpd="sng" w="38100">
            <a:solidFill>
              <a:srgbClr val="FF5722"/>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FF5722"/>
              </a:buClr>
              <a:buSzPts val="1400"/>
              <a:buFont typeface="Arial"/>
              <a:buNone/>
            </a:pPr>
            <a:r>
              <a:t/>
            </a:r>
            <a:endParaRPr b="1" i="0" sz="1400" u="none" cap="none" strike="noStrike">
              <a:solidFill>
                <a:srgbClr val="FF5722"/>
              </a:solidFill>
              <a:latin typeface="Arial"/>
              <a:ea typeface="Arial"/>
              <a:cs typeface="Arial"/>
              <a:sym typeface="Aria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grpSp>
        <p:nvGrpSpPr>
          <p:cNvPr id="339" name="Google Shape;339;p42"/>
          <p:cNvGrpSpPr/>
          <p:nvPr/>
        </p:nvGrpSpPr>
        <p:grpSpPr>
          <a:xfrm>
            <a:off x="4785180" y="1107359"/>
            <a:ext cx="2251942" cy="544968"/>
            <a:chOff x="4512594" y="5565846"/>
            <a:chExt cx="1825800" cy="1174500"/>
          </a:xfrm>
        </p:grpSpPr>
        <p:sp>
          <p:nvSpPr>
            <p:cNvPr id="340" name="Google Shape;340;p42"/>
            <p:cNvSpPr/>
            <p:nvPr/>
          </p:nvSpPr>
          <p:spPr>
            <a:xfrm>
              <a:off x="4512594" y="5724392"/>
              <a:ext cx="1825800" cy="857400"/>
            </a:xfrm>
            <a:prstGeom prst="roundRect">
              <a:avLst>
                <a:gd fmla="val 16667" name="adj"/>
              </a:avLst>
            </a:prstGeom>
            <a:solidFill>
              <a:srgbClr val="FFFFFF"/>
            </a:solidFill>
            <a:ln cap="flat" cmpd="sng" w="38100">
              <a:solidFill>
                <a:srgbClr val="FF5722"/>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FF5722"/>
                </a:buClr>
                <a:buSzPts val="1400"/>
                <a:buFont typeface="Arial"/>
                <a:buNone/>
              </a:pPr>
              <a:r>
                <a:t/>
              </a:r>
              <a:endParaRPr b="1" i="0" sz="1400" u="none" cap="none" strike="noStrike">
                <a:solidFill>
                  <a:srgbClr val="FF5722"/>
                </a:solidFill>
                <a:latin typeface="Arial"/>
                <a:ea typeface="Arial"/>
                <a:cs typeface="Arial"/>
                <a:sym typeface="Arial"/>
              </a:endParaRPr>
            </a:p>
          </p:txBody>
        </p:sp>
        <p:sp>
          <p:nvSpPr>
            <p:cNvPr id="341" name="Google Shape;341;p42"/>
            <p:cNvSpPr txBox="1"/>
            <p:nvPr/>
          </p:nvSpPr>
          <p:spPr>
            <a:xfrm>
              <a:off x="4550547" y="5565846"/>
              <a:ext cx="1749900" cy="1174500"/>
            </a:xfrm>
            <a:prstGeom prst="rect">
              <a:avLst/>
            </a:prstGeom>
            <a:no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FF5722"/>
                </a:buClr>
                <a:buSzPts val="1400"/>
                <a:buFont typeface="Arial"/>
                <a:buNone/>
              </a:pPr>
              <a:r>
                <a:rPr b="1" lang="es" sz="1300">
                  <a:solidFill>
                    <a:srgbClr val="FF5722"/>
                  </a:solidFill>
                  <a:latin typeface="Arial Narrow"/>
                  <a:ea typeface="Arial Narrow"/>
                  <a:cs typeface="Arial Narrow"/>
                  <a:sym typeface="Arial Narrow"/>
                </a:rPr>
                <a:t>Clickeamos en Buscar…</a:t>
              </a:r>
              <a:endParaRPr sz="1300">
                <a:latin typeface="Arial Narrow"/>
                <a:ea typeface="Arial Narrow"/>
                <a:cs typeface="Arial Narrow"/>
                <a:sym typeface="Arial Narrow"/>
              </a:endParaRPr>
            </a:p>
          </p:txBody>
        </p:sp>
      </p:grpSp>
      <p:pic>
        <p:nvPicPr>
          <p:cNvPr id="342" name="Google Shape;342;p42"/>
          <p:cNvPicPr preferRelativeResize="0"/>
          <p:nvPr/>
        </p:nvPicPr>
        <p:blipFill rotWithShape="1">
          <a:blip r:embed="rId3">
            <a:alphaModFix/>
          </a:blip>
          <a:srcRect b="35390" l="16570" r="61085" t="26369"/>
          <a:stretch/>
        </p:blipFill>
        <p:spPr>
          <a:xfrm>
            <a:off x="1192250" y="462275"/>
            <a:ext cx="3030898" cy="2917979"/>
          </a:xfrm>
          <a:prstGeom prst="rect">
            <a:avLst/>
          </a:prstGeom>
          <a:noFill/>
          <a:ln>
            <a:noFill/>
          </a:ln>
        </p:spPr>
      </p:pic>
      <p:sp>
        <p:nvSpPr>
          <p:cNvPr id="343" name="Google Shape;343;p42"/>
          <p:cNvSpPr/>
          <p:nvPr/>
        </p:nvSpPr>
        <p:spPr>
          <a:xfrm>
            <a:off x="1695772" y="1771550"/>
            <a:ext cx="2252100" cy="299400"/>
          </a:xfrm>
          <a:prstGeom prst="roundRect">
            <a:avLst>
              <a:gd fmla="val 16667" name="adj"/>
            </a:avLst>
          </a:prstGeom>
          <a:noFill/>
          <a:ln cap="flat" cmpd="sng" w="38100">
            <a:solidFill>
              <a:srgbClr val="FF5722"/>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FF5722"/>
              </a:buClr>
              <a:buSzPts val="1400"/>
              <a:buFont typeface="Arial"/>
              <a:buNone/>
            </a:pPr>
            <a:r>
              <a:t/>
            </a:r>
            <a:endParaRPr b="1" i="0" sz="1400" u="none" cap="none" strike="noStrike">
              <a:solidFill>
                <a:srgbClr val="FF5722"/>
              </a:solidFill>
              <a:latin typeface="Arial"/>
              <a:ea typeface="Arial"/>
              <a:cs typeface="Arial"/>
              <a:sym typeface="Arial"/>
            </a:endParaRPr>
          </a:p>
        </p:txBody>
      </p:sp>
      <p:sp>
        <p:nvSpPr>
          <p:cNvPr id="344" name="Google Shape;344;p42"/>
          <p:cNvSpPr/>
          <p:nvPr/>
        </p:nvSpPr>
        <p:spPr>
          <a:xfrm>
            <a:off x="1695775" y="577275"/>
            <a:ext cx="537300" cy="231300"/>
          </a:xfrm>
          <a:prstGeom prst="roundRect">
            <a:avLst>
              <a:gd fmla="val 16667" name="adj"/>
            </a:avLst>
          </a:prstGeom>
          <a:noFill/>
          <a:ln cap="flat" cmpd="sng" w="38100">
            <a:solidFill>
              <a:srgbClr val="FF5722"/>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FF5722"/>
              </a:buClr>
              <a:buSzPts val="1400"/>
              <a:buFont typeface="Arial"/>
              <a:buNone/>
            </a:pPr>
            <a:r>
              <a:t/>
            </a:r>
            <a:endParaRPr b="1" i="0" sz="1400" u="none" cap="none" strike="noStrike">
              <a:solidFill>
                <a:srgbClr val="FF5722"/>
              </a:solidFill>
              <a:latin typeface="Arial"/>
              <a:ea typeface="Arial"/>
              <a:cs typeface="Arial"/>
              <a:sym typeface="Arial"/>
            </a:endParaRPr>
          </a:p>
        </p:txBody>
      </p:sp>
      <p:cxnSp>
        <p:nvCxnSpPr>
          <p:cNvPr id="345" name="Google Shape;345;p42"/>
          <p:cNvCxnSpPr>
            <a:endCxn id="346" idx="1"/>
          </p:cNvCxnSpPr>
          <p:nvPr/>
        </p:nvCxnSpPr>
        <p:spPr>
          <a:xfrm flipH="1" rot="10800000">
            <a:off x="2182407" y="692919"/>
            <a:ext cx="2653500" cy="78300"/>
          </a:xfrm>
          <a:prstGeom prst="curvedConnector3">
            <a:avLst>
              <a:gd fmla="val 50000" name="adj1"/>
            </a:avLst>
          </a:prstGeom>
          <a:noFill/>
          <a:ln cap="flat" cmpd="sng" w="28575">
            <a:solidFill>
              <a:srgbClr val="FF5722"/>
            </a:solidFill>
            <a:prstDash val="solid"/>
            <a:round/>
            <a:headEnd len="med" w="med" type="none"/>
            <a:tailEnd len="med" w="med" type="stealth"/>
          </a:ln>
        </p:spPr>
      </p:cxnSp>
      <p:grpSp>
        <p:nvGrpSpPr>
          <p:cNvPr id="347" name="Google Shape;347;p42"/>
          <p:cNvGrpSpPr/>
          <p:nvPr/>
        </p:nvGrpSpPr>
        <p:grpSpPr>
          <a:xfrm>
            <a:off x="4785168" y="420435"/>
            <a:ext cx="2440912" cy="544968"/>
            <a:chOff x="4512594" y="5565846"/>
            <a:chExt cx="1825800" cy="1174500"/>
          </a:xfrm>
        </p:grpSpPr>
        <p:sp>
          <p:nvSpPr>
            <p:cNvPr id="348" name="Google Shape;348;p42"/>
            <p:cNvSpPr/>
            <p:nvPr/>
          </p:nvSpPr>
          <p:spPr>
            <a:xfrm>
              <a:off x="4512594" y="5724392"/>
              <a:ext cx="1825800" cy="857400"/>
            </a:xfrm>
            <a:prstGeom prst="roundRect">
              <a:avLst>
                <a:gd fmla="val 16667" name="adj"/>
              </a:avLst>
            </a:prstGeom>
            <a:solidFill>
              <a:srgbClr val="FFFFFF"/>
            </a:solidFill>
            <a:ln cap="flat" cmpd="sng" w="38100">
              <a:solidFill>
                <a:srgbClr val="FF5722"/>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FF5722"/>
                </a:buClr>
                <a:buSzPts val="1400"/>
                <a:buFont typeface="Arial"/>
                <a:buNone/>
              </a:pPr>
              <a:r>
                <a:t/>
              </a:r>
              <a:endParaRPr b="1" i="0" sz="1400" u="none" cap="none" strike="noStrike">
                <a:solidFill>
                  <a:srgbClr val="FF5722"/>
                </a:solidFill>
                <a:latin typeface="Arial"/>
                <a:ea typeface="Arial"/>
                <a:cs typeface="Arial"/>
                <a:sym typeface="Arial"/>
              </a:endParaRPr>
            </a:p>
          </p:txBody>
        </p:sp>
        <p:sp>
          <p:nvSpPr>
            <p:cNvPr id="346" name="Google Shape;346;p42"/>
            <p:cNvSpPr txBox="1"/>
            <p:nvPr/>
          </p:nvSpPr>
          <p:spPr>
            <a:xfrm>
              <a:off x="4550547" y="5565846"/>
              <a:ext cx="1749900" cy="1174500"/>
            </a:xfrm>
            <a:prstGeom prst="rect">
              <a:avLst/>
            </a:prstGeom>
            <a:no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FF5722"/>
                </a:buClr>
                <a:buSzPts val="1400"/>
                <a:buFont typeface="Arial"/>
                <a:buNone/>
              </a:pPr>
              <a:r>
                <a:rPr b="1" lang="es" sz="1300">
                  <a:solidFill>
                    <a:srgbClr val="FF5722"/>
                  </a:solidFill>
                  <a:latin typeface="Arial Narrow"/>
                  <a:ea typeface="Arial Narrow"/>
                  <a:cs typeface="Arial Narrow"/>
                  <a:sym typeface="Arial Narrow"/>
                </a:rPr>
                <a:t>Clickeamos en Edición o Editar</a:t>
              </a:r>
              <a:endParaRPr sz="1300">
                <a:latin typeface="Arial Narrow"/>
                <a:ea typeface="Arial Narrow"/>
                <a:cs typeface="Arial Narrow"/>
                <a:sym typeface="Arial Narrow"/>
              </a:endParaRPr>
            </a:p>
          </p:txBody>
        </p:sp>
      </p:grpSp>
      <p:cxnSp>
        <p:nvCxnSpPr>
          <p:cNvPr id="349" name="Google Shape;349;p42"/>
          <p:cNvCxnSpPr>
            <a:stCxn id="343" idx="3"/>
            <a:endCxn id="341" idx="1"/>
          </p:cNvCxnSpPr>
          <p:nvPr/>
        </p:nvCxnSpPr>
        <p:spPr>
          <a:xfrm flipH="1" rot="10800000">
            <a:off x="3947872" y="1379750"/>
            <a:ext cx="884100" cy="541500"/>
          </a:xfrm>
          <a:prstGeom prst="curvedConnector3">
            <a:avLst>
              <a:gd fmla="val 50001" name="adj1"/>
            </a:avLst>
          </a:prstGeom>
          <a:noFill/>
          <a:ln cap="flat" cmpd="sng" w="28575">
            <a:solidFill>
              <a:srgbClr val="FF5722"/>
            </a:solidFill>
            <a:prstDash val="solid"/>
            <a:round/>
            <a:headEnd len="med" w="med" type="none"/>
            <a:tailEnd len="med" w="med" type="stealth"/>
          </a:ln>
        </p:spPr>
      </p:cxnSp>
      <p:pic>
        <p:nvPicPr>
          <p:cNvPr id="350" name="Google Shape;350;p42"/>
          <p:cNvPicPr preferRelativeResize="0"/>
          <p:nvPr/>
        </p:nvPicPr>
        <p:blipFill rotWithShape="1">
          <a:blip r:embed="rId4">
            <a:alphaModFix/>
          </a:blip>
          <a:srcRect b="11274" l="-1600" r="1600" t="-1396"/>
          <a:stretch/>
        </p:blipFill>
        <p:spPr>
          <a:xfrm>
            <a:off x="4499650" y="1652325"/>
            <a:ext cx="4324400" cy="1459125"/>
          </a:xfrm>
          <a:prstGeom prst="rect">
            <a:avLst/>
          </a:prstGeom>
          <a:noFill/>
          <a:ln>
            <a:noFill/>
          </a:ln>
        </p:spPr>
      </p:pic>
      <p:sp>
        <p:nvSpPr>
          <p:cNvPr id="351" name="Google Shape;351;p42"/>
          <p:cNvSpPr/>
          <p:nvPr/>
        </p:nvSpPr>
        <p:spPr>
          <a:xfrm>
            <a:off x="4680350" y="2070950"/>
            <a:ext cx="3022200" cy="299400"/>
          </a:xfrm>
          <a:prstGeom prst="roundRect">
            <a:avLst>
              <a:gd fmla="val 16667" name="adj"/>
            </a:avLst>
          </a:prstGeom>
          <a:noFill/>
          <a:ln cap="flat" cmpd="sng" w="38100">
            <a:solidFill>
              <a:srgbClr val="FF5722"/>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FF5722"/>
              </a:buClr>
              <a:buSzPts val="1400"/>
              <a:buFont typeface="Arial"/>
              <a:buNone/>
            </a:pPr>
            <a:r>
              <a:t/>
            </a:r>
            <a:endParaRPr b="1" i="0" sz="1400" u="none" cap="none" strike="noStrike">
              <a:solidFill>
                <a:srgbClr val="FF5722"/>
              </a:solidFill>
              <a:latin typeface="Arial"/>
              <a:ea typeface="Arial"/>
              <a:cs typeface="Arial"/>
              <a:sym typeface="Arial"/>
            </a:endParaRPr>
          </a:p>
        </p:txBody>
      </p:sp>
      <p:sp>
        <p:nvSpPr>
          <p:cNvPr id="352" name="Google Shape;352;p42"/>
          <p:cNvSpPr/>
          <p:nvPr/>
        </p:nvSpPr>
        <p:spPr>
          <a:xfrm>
            <a:off x="7073675" y="2577150"/>
            <a:ext cx="537300" cy="299400"/>
          </a:xfrm>
          <a:prstGeom prst="roundRect">
            <a:avLst>
              <a:gd fmla="val 16667" name="adj"/>
            </a:avLst>
          </a:prstGeom>
          <a:noFill/>
          <a:ln cap="flat" cmpd="sng" w="38100">
            <a:solidFill>
              <a:srgbClr val="FF5722"/>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FF5722"/>
              </a:buClr>
              <a:buSzPts val="1400"/>
              <a:buFont typeface="Arial"/>
              <a:buNone/>
            </a:pPr>
            <a:r>
              <a:t/>
            </a:r>
            <a:endParaRPr b="1" i="0" sz="1400" u="none" cap="none" strike="noStrike">
              <a:solidFill>
                <a:srgbClr val="FF5722"/>
              </a:solidFill>
              <a:latin typeface="Arial"/>
              <a:ea typeface="Arial"/>
              <a:cs typeface="Arial"/>
              <a:sym typeface="Arial"/>
            </a:endParaRPr>
          </a:p>
        </p:txBody>
      </p:sp>
      <p:sp>
        <p:nvSpPr>
          <p:cNvPr id="353" name="Google Shape;353;p42"/>
          <p:cNvSpPr/>
          <p:nvPr/>
        </p:nvSpPr>
        <p:spPr>
          <a:xfrm>
            <a:off x="2233075" y="304800"/>
            <a:ext cx="370200" cy="351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s" sz="2200">
                <a:latin typeface="Saira Condensed"/>
                <a:ea typeface="Saira Condensed"/>
                <a:cs typeface="Saira Condensed"/>
                <a:sym typeface="Saira Condensed"/>
              </a:rPr>
              <a:t>1</a:t>
            </a:r>
            <a:endParaRPr b="1" sz="2200">
              <a:latin typeface="Saira Condensed"/>
              <a:ea typeface="Saira Condensed"/>
              <a:cs typeface="Saira Condensed"/>
              <a:sym typeface="Saira Condensed"/>
            </a:endParaRPr>
          </a:p>
        </p:txBody>
      </p:sp>
      <p:sp>
        <p:nvSpPr>
          <p:cNvPr id="354" name="Google Shape;354;p42"/>
          <p:cNvSpPr/>
          <p:nvPr/>
        </p:nvSpPr>
        <p:spPr>
          <a:xfrm>
            <a:off x="1262375" y="1745313"/>
            <a:ext cx="370200" cy="351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s" sz="2200">
                <a:latin typeface="Saira Condensed"/>
                <a:ea typeface="Saira Condensed"/>
                <a:cs typeface="Saira Condensed"/>
                <a:sym typeface="Saira Condensed"/>
              </a:rPr>
              <a:t>2</a:t>
            </a:r>
            <a:endParaRPr b="1" sz="2200">
              <a:latin typeface="Saira Condensed"/>
              <a:ea typeface="Saira Condensed"/>
              <a:cs typeface="Saira Condensed"/>
              <a:sym typeface="Saira Condensed"/>
            </a:endParaRPr>
          </a:p>
        </p:txBody>
      </p:sp>
      <p:sp>
        <p:nvSpPr>
          <p:cNvPr id="355" name="Google Shape;355;p42"/>
          <p:cNvSpPr/>
          <p:nvPr/>
        </p:nvSpPr>
        <p:spPr>
          <a:xfrm>
            <a:off x="4246400" y="2044688"/>
            <a:ext cx="370200" cy="351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s" sz="2200">
                <a:latin typeface="Saira Condensed"/>
                <a:ea typeface="Saira Condensed"/>
                <a:cs typeface="Saira Condensed"/>
                <a:sym typeface="Saira Condensed"/>
              </a:rPr>
              <a:t>3</a:t>
            </a:r>
            <a:endParaRPr b="1" sz="2200">
              <a:latin typeface="Saira Condensed"/>
              <a:ea typeface="Saira Condensed"/>
              <a:cs typeface="Saira Condensed"/>
              <a:sym typeface="Saira Condensed"/>
            </a:endParaRPr>
          </a:p>
        </p:txBody>
      </p:sp>
      <p:sp>
        <p:nvSpPr>
          <p:cNvPr id="356" name="Google Shape;356;p42"/>
          <p:cNvSpPr/>
          <p:nvPr/>
        </p:nvSpPr>
        <p:spPr>
          <a:xfrm>
            <a:off x="7610975" y="2876550"/>
            <a:ext cx="370200" cy="351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s" sz="2200">
                <a:latin typeface="Saira Condensed"/>
                <a:ea typeface="Saira Condensed"/>
                <a:cs typeface="Saira Condensed"/>
                <a:sym typeface="Saira Condensed"/>
              </a:rPr>
              <a:t>4</a:t>
            </a:r>
            <a:endParaRPr b="1" sz="2200">
              <a:latin typeface="Saira Condensed"/>
              <a:ea typeface="Saira Condensed"/>
              <a:cs typeface="Saira Condensed"/>
              <a:sym typeface="Saira Condensed"/>
            </a:endParaRPr>
          </a:p>
        </p:txBody>
      </p:sp>
      <p:sp>
        <p:nvSpPr>
          <p:cNvPr id="357" name="Google Shape;357;p42"/>
          <p:cNvSpPr/>
          <p:nvPr/>
        </p:nvSpPr>
        <p:spPr>
          <a:xfrm>
            <a:off x="7766300" y="2070950"/>
            <a:ext cx="964500" cy="299400"/>
          </a:xfrm>
          <a:prstGeom prst="roundRect">
            <a:avLst>
              <a:gd fmla="val 16667" name="adj"/>
            </a:avLst>
          </a:prstGeom>
          <a:noFill/>
          <a:ln cap="flat" cmpd="sng" w="38100">
            <a:solidFill>
              <a:srgbClr val="FF5722"/>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FF5722"/>
              </a:buClr>
              <a:buSzPts val="1400"/>
              <a:buFont typeface="Arial"/>
              <a:buNone/>
            </a:pPr>
            <a:r>
              <a:t/>
            </a:r>
            <a:endParaRPr b="1" i="0" sz="1400" u="none" cap="none" strike="noStrike">
              <a:solidFill>
                <a:srgbClr val="FF5722"/>
              </a:solidFill>
              <a:latin typeface="Arial"/>
              <a:ea typeface="Arial"/>
              <a:cs typeface="Arial"/>
              <a:sym typeface="Arial"/>
            </a:endParaRPr>
          </a:p>
        </p:txBody>
      </p:sp>
      <p:sp>
        <p:nvSpPr>
          <p:cNvPr id="358" name="Google Shape;358;p42"/>
          <p:cNvSpPr/>
          <p:nvPr/>
        </p:nvSpPr>
        <p:spPr>
          <a:xfrm>
            <a:off x="8794550" y="2044700"/>
            <a:ext cx="370200" cy="351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s" sz="2200">
                <a:latin typeface="Saira Condensed"/>
                <a:ea typeface="Saira Condensed"/>
                <a:cs typeface="Saira Condensed"/>
                <a:sym typeface="Saira Condensed"/>
              </a:rPr>
              <a:t>5</a:t>
            </a:r>
            <a:endParaRPr b="1" sz="2200">
              <a:latin typeface="Saira Condensed"/>
              <a:ea typeface="Saira Condensed"/>
              <a:cs typeface="Saira Condensed"/>
              <a:sym typeface="Saira Condensed"/>
            </a:endParaRPr>
          </a:p>
        </p:txBody>
      </p:sp>
      <p:pic>
        <p:nvPicPr>
          <p:cNvPr id="359" name="Google Shape;359;p42"/>
          <p:cNvPicPr preferRelativeResize="0"/>
          <p:nvPr/>
        </p:nvPicPr>
        <p:blipFill>
          <a:blip r:embed="rId5">
            <a:alphaModFix/>
          </a:blip>
          <a:stretch>
            <a:fillRect/>
          </a:stretch>
        </p:blipFill>
        <p:spPr>
          <a:xfrm>
            <a:off x="4785175" y="4101304"/>
            <a:ext cx="3895725" cy="3905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6"/>
          <p:cNvSpPr txBox="1"/>
          <p:nvPr>
            <p:ph type="title"/>
          </p:nvPr>
        </p:nvSpPr>
        <p:spPr>
          <a:xfrm>
            <a:off x="1187624" y="205978"/>
            <a:ext cx="7499100" cy="8574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s"/>
              <a:t>Temario</a:t>
            </a:r>
            <a:endParaRPr strike="sngStrike"/>
          </a:p>
        </p:txBody>
      </p:sp>
      <p:sp>
        <p:nvSpPr>
          <p:cNvPr id="76" name="Google Shape;76;p16"/>
          <p:cNvSpPr txBox="1"/>
          <p:nvPr>
            <p:ph idx="1" type="body"/>
          </p:nvPr>
        </p:nvSpPr>
        <p:spPr>
          <a:xfrm>
            <a:off x="1187625" y="1009125"/>
            <a:ext cx="7680300" cy="3748500"/>
          </a:xfrm>
          <a:prstGeom prst="rect">
            <a:avLst/>
          </a:prstGeom>
        </p:spPr>
        <p:txBody>
          <a:bodyPr anchorCtr="0" anchor="t" bIns="91425" lIns="91425" spcFirstLastPara="1" rIns="91425" wrap="square" tIns="91425">
            <a:normAutofit fontScale="85000" lnSpcReduction="10000"/>
          </a:bodyPr>
          <a:lstStyle/>
          <a:p>
            <a:pPr indent="-379730" lvl="0" marL="457200" rtl="0" algn="l">
              <a:lnSpc>
                <a:spcPct val="95000"/>
              </a:lnSpc>
              <a:spcBef>
                <a:spcPts val="640"/>
              </a:spcBef>
              <a:spcAft>
                <a:spcPts val="0"/>
              </a:spcAft>
              <a:buSzPct val="100000"/>
              <a:buChar char="•"/>
            </a:pPr>
            <a:r>
              <a:rPr lang="es" sz="2800"/>
              <a:t>Introducción</a:t>
            </a:r>
            <a:endParaRPr sz="2800" strike="sngStrike"/>
          </a:p>
          <a:p>
            <a:pPr indent="-379730" lvl="1" marL="914400" rtl="0" algn="l">
              <a:lnSpc>
                <a:spcPct val="95000"/>
              </a:lnSpc>
              <a:spcBef>
                <a:spcPts val="0"/>
              </a:spcBef>
              <a:spcAft>
                <a:spcPts val="0"/>
              </a:spcAft>
              <a:buSzPct val="100000"/>
              <a:buChar char="–"/>
            </a:pPr>
            <a:r>
              <a:rPr lang="es" sz="2800"/>
              <a:t>¿Qué es la inteligencia artificial? ¿En qu</a:t>
            </a:r>
            <a:r>
              <a:rPr lang="es"/>
              <a:t>é cosas de vida cotidiana hay IA?</a:t>
            </a:r>
            <a:endParaRPr/>
          </a:p>
          <a:p>
            <a:pPr indent="-379730" lvl="1" marL="914400" rtl="0" algn="l">
              <a:lnSpc>
                <a:spcPct val="95000"/>
              </a:lnSpc>
              <a:spcBef>
                <a:spcPts val="0"/>
              </a:spcBef>
              <a:spcAft>
                <a:spcPts val="0"/>
              </a:spcAft>
              <a:buSzPct val="100000"/>
              <a:buChar char="–"/>
            </a:pPr>
            <a:r>
              <a:rPr lang="es"/>
              <a:t>Ramas de la IA: aprendizaje automático y aprendizaje profundo</a:t>
            </a:r>
            <a:endParaRPr/>
          </a:p>
          <a:p>
            <a:pPr indent="-379730" lvl="0" marL="457200" rtl="0" algn="l">
              <a:lnSpc>
                <a:spcPct val="95000"/>
              </a:lnSpc>
              <a:spcBef>
                <a:spcPts val="0"/>
              </a:spcBef>
              <a:spcAft>
                <a:spcPts val="0"/>
              </a:spcAft>
              <a:buSzPct val="100000"/>
              <a:buChar char="•"/>
            </a:pPr>
            <a:r>
              <a:rPr lang="es" sz="2800"/>
              <a:t>Actividad: construímos IA con Google Teachable Machine</a:t>
            </a:r>
            <a:endParaRPr/>
          </a:p>
          <a:p>
            <a:pPr indent="-379730" lvl="1" marL="914400" rtl="0" algn="l">
              <a:lnSpc>
                <a:spcPct val="95000"/>
              </a:lnSpc>
              <a:spcBef>
                <a:spcPts val="0"/>
              </a:spcBef>
              <a:spcAft>
                <a:spcPts val="0"/>
              </a:spcAft>
              <a:buSzPct val="100000"/>
              <a:buChar char="–"/>
            </a:pPr>
            <a:r>
              <a:rPr lang="es"/>
              <a:t>Conceptos de clases, muestra, modelo de entrenamiento, pruebas</a:t>
            </a:r>
            <a:endParaRPr/>
          </a:p>
          <a:p>
            <a:pPr indent="-379730" lvl="1" marL="914400" rtl="0" algn="l">
              <a:lnSpc>
                <a:spcPct val="95000"/>
              </a:lnSpc>
              <a:spcBef>
                <a:spcPts val="0"/>
              </a:spcBef>
              <a:spcAft>
                <a:spcPts val="0"/>
              </a:spcAft>
              <a:buSzPct val="100000"/>
              <a:buChar char="–"/>
            </a:pPr>
            <a:r>
              <a:rPr lang="es"/>
              <a:t>Fases de la construcción de modelos</a:t>
            </a:r>
            <a:endParaRPr/>
          </a:p>
          <a:p>
            <a:pPr indent="-379730" lvl="1" marL="914400" rtl="0" algn="l">
              <a:lnSpc>
                <a:spcPct val="95000"/>
              </a:lnSpc>
              <a:spcBef>
                <a:spcPts val="0"/>
              </a:spcBef>
              <a:spcAft>
                <a:spcPts val="0"/>
              </a:spcAft>
              <a:buSzPct val="100000"/>
              <a:buChar char="–"/>
            </a:pPr>
            <a:r>
              <a:rPr lang="es"/>
              <a:t>Desafío 1: clasificamos imágenes de gatos y perros </a:t>
            </a:r>
            <a:endParaRPr/>
          </a:p>
          <a:p>
            <a:pPr indent="-379730" lvl="1" marL="914400" rtl="0" algn="l">
              <a:lnSpc>
                <a:spcPct val="95000"/>
              </a:lnSpc>
              <a:spcBef>
                <a:spcPts val="0"/>
              </a:spcBef>
              <a:spcAft>
                <a:spcPts val="0"/>
              </a:spcAft>
              <a:buSzPct val="100000"/>
              <a:buChar char="–"/>
            </a:pPr>
            <a:r>
              <a:rPr lang="es"/>
              <a:t>Desafío 2: construímos un bananómetro</a:t>
            </a:r>
            <a:endParaRPr>
              <a:highlight>
                <a:schemeClr val="accent6"/>
              </a:highlight>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sp>
        <p:nvSpPr>
          <p:cNvPr id="364" name="Google Shape;364;p43"/>
          <p:cNvSpPr txBox="1"/>
          <p:nvPr>
            <p:ph type="title"/>
          </p:nvPr>
        </p:nvSpPr>
        <p:spPr>
          <a:xfrm>
            <a:off x="1187625" y="205975"/>
            <a:ext cx="7831800" cy="8574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s"/>
              <a:t>Incorporamos</a:t>
            </a:r>
            <a:r>
              <a:rPr lang="es"/>
              <a:t> el modelo entrenado del bananómetro en una página web</a:t>
            </a:r>
            <a:endParaRPr b="0" i="1" sz="2088"/>
          </a:p>
        </p:txBody>
      </p:sp>
      <p:sp>
        <p:nvSpPr>
          <p:cNvPr id="365" name="Google Shape;365;p43"/>
          <p:cNvSpPr txBox="1"/>
          <p:nvPr>
            <p:ph idx="1" type="body"/>
          </p:nvPr>
        </p:nvSpPr>
        <p:spPr>
          <a:xfrm>
            <a:off x="1187625" y="1200150"/>
            <a:ext cx="7499100" cy="1371600"/>
          </a:xfrm>
          <a:prstGeom prst="rect">
            <a:avLst/>
          </a:prstGeom>
          <a:noFill/>
          <a:ln>
            <a:noFill/>
          </a:ln>
        </p:spPr>
        <p:txBody>
          <a:bodyPr anchorCtr="0" anchor="t" bIns="91400" lIns="91400" spcFirstLastPara="1" rIns="91400" wrap="square" tIns="91400">
            <a:noAutofit/>
          </a:bodyPr>
          <a:lstStyle/>
          <a:p>
            <a:pPr indent="0" lvl="0" marL="0" rtl="0" algn="just">
              <a:lnSpc>
                <a:spcPct val="105000"/>
              </a:lnSpc>
              <a:spcBef>
                <a:spcPts val="640"/>
              </a:spcBef>
              <a:spcAft>
                <a:spcPts val="0"/>
              </a:spcAft>
              <a:buNone/>
            </a:pPr>
            <a:r>
              <a:rPr lang="es" sz="2000"/>
              <a:t>M</a:t>
            </a:r>
            <a:r>
              <a:rPr lang="es" sz="2000"/>
              <a:t>odificar la siguiente línea de código ingresando entre comillas la URL de nuestro modelo, como se ve en la siguiente imagen:</a:t>
            </a:r>
            <a:endParaRPr sz="2000">
              <a:solidFill>
                <a:srgbClr val="374151"/>
              </a:solidFill>
              <a:highlight>
                <a:srgbClr val="F7F7F8"/>
              </a:highlight>
            </a:endParaRPr>
          </a:p>
          <a:p>
            <a:pPr indent="63500" lvl="0" marL="139700" marR="0" rtl="0" algn="ctr">
              <a:lnSpc>
                <a:spcPct val="90000"/>
              </a:lnSpc>
              <a:spcBef>
                <a:spcPts val="1200"/>
              </a:spcBef>
              <a:spcAft>
                <a:spcPts val="0"/>
              </a:spcAft>
              <a:buClr>
                <a:srgbClr val="000000"/>
              </a:buClr>
              <a:buSzPts val="3600"/>
              <a:buFont typeface="Arial"/>
              <a:buNone/>
            </a:pPr>
            <a:r>
              <a:t/>
            </a:r>
            <a:endParaRPr b="1" sz="3057"/>
          </a:p>
        </p:txBody>
      </p:sp>
      <p:pic>
        <p:nvPicPr>
          <p:cNvPr id="366" name="Google Shape;366;p43"/>
          <p:cNvPicPr preferRelativeResize="0"/>
          <p:nvPr/>
        </p:nvPicPr>
        <p:blipFill>
          <a:blip r:embed="rId3">
            <a:alphaModFix/>
          </a:blip>
          <a:stretch>
            <a:fillRect/>
          </a:stretch>
        </p:blipFill>
        <p:spPr>
          <a:xfrm>
            <a:off x="3938650" y="2708525"/>
            <a:ext cx="5080775" cy="2031125"/>
          </a:xfrm>
          <a:prstGeom prst="rect">
            <a:avLst/>
          </a:prstGeom>
          <a:noFill/>
          <a:ln>
            <a:noFill/>
          </a:ln>
        </p:spPr>
      </p:pic>
      <p:sp>
        <p:nvSpPr>
          <p:cNvPr id="367" name="Google Shape;367;p43"/>
          <p:cNvSpPr/>
          <p:nvPr/>
        </p:nvSpPr>
        <p:spPr>
          <a:xfrm>
            <a:off x="4013002" y="4216201"/>
            <a:ext cx="3030900" cy="299400"/>
          </a:xfrm>
          <a:prstGeom prst="roundRect">
            <a:avLst>
              <a:gd fmla="val 16667" name="adj"/>
            </a:avLst>
          </a:prstGeom>
          <a:noFill/>
          <a:ln cap="flat" cmpd="sng" w="38100">
            <a:solidFill>
              <a:srgbClr val="FF5722"/>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FF5722"/>
              </a:buClr>
              <a:buSzPts val="1400"/>
              <a:buFont typeface="Arial"/>
              <a:buNone/>
            </a:pPr>
            <a:r>
              <a:t/>
            </a:r>
            <a:endParaRPr b="1" i="0" sz="1400" u="none" cap="none" strike="noStrike">
              <a:solidFill>
                <a:srgbClr val="FF5722"/>
              </a:solidFill>
              <a:latin typeface="Arial"/>
              <a:ea typeface="Arial"/>
              <a:cs typeface="Arial"/>
              <a:sym typeface="Arial"/>
            </a:endParaRPr>
          </a:p>
        </p:txBody>
      </p:sp>
      <p:sp>
        <p:nvSpPr>
          <p:cNvPr id="368" name="Google Shape;368;p43"/>
          <p:cNvSpPr txBox="1"/>
          <p:nvPr>
            <p:ph idx="1" type="body"/>
          </p:nvPr>
        </p:nvSpPr>
        <p:spPr>
          <a:xfrm>
            <a:off x="1132700" y="3290300"/>
            <a:ext cx="2880300" cy="511800"/>
          </a:xfrm>
          <a:prstGeom prst="rect">
            <a:avLst/>
          </a:prstGeom>
          <a:noFill/>
          <a:ln>
            <a:noFill/>
          </a:ln>
        </p:spPr>
        <p:txBody>
          <a:bodyPr anchorCtr="0" anchor="t" bIns="91400" lIns="91400" spcFirstLastPara="1" rIns="91400" wrap="square" tIns="91400">
            <a:noAutofit/>
          </a:bodyPr>
          <a:lstStyle/>
          <a:p>
            <a:pPr indent="0" lvl="0" marL="0" rtl="0" algn="just">
              <a:lnSpc>
                <a:spcPct val="105000"/>
              </a:lnSpc>
              <a:spcBef>
                <a:spcPts val="640"/>
              </a:spcBef>
              <a:spcAft>
                <a:spcPts val="0"/>
              </a:spcAft>
              <a:buNone/>
            </a:pPr>
            <a:r>
              <a:rPr lang="es" sz="1600"/>
              <a:t>El que copiamos anteriormente</a:t>
            </a:r>
            <a:endParaRPr sz="1600">
              <a:solidFill>
                <a:srgbClr val="374151"/>
              </a:solidFill>
              <a:highlight>
                <a:srgbClr val="F7F7F8"/>
              </a:highlight>
            </a:endParaRPr>
          </a:p>
          <a:p>
            <a:pPr indent="63500" lvl="0" marL="139700" marR="0" rtl="0" algn="ctr">
              <a:lnSpc>
                <a:spcPct val="90000"/>
              </a:lnSpc>
              <a:spcBef>
                <a:spcPts val="1200"/>
              </a:spcBef>
              <a:spcAft>
                <a:spcPts val="0"/>
              </a:spcAft>
              <a:buClr>
                <a:srgbClr val="000000"/>
              </a:buClr>
              <a:buSzPts val="3600"/>
              <a:buFont typeface="Arial"/>
              <a:buNone/>
            </a:pPr>
            <a:r>
              <a:t/>
            </a:r>
            <a:endParaRPr b="1" sz="2657"/>
          </a:p>
        </p:txBody>
      </p:sp>
      <p:cxnSp>
        <p:nvCxnSpPr>
          <p:cNvPr id="369" name="Google Shape;369;p43"/>
          <p:cNvCxnSpPr/>
          <p:nvPr/>
        </p:nvCxnSpPr>
        <p:spPr>
          <a:xfrm>
            <a:off x="1985925" y="3720900"/>
            <a:ext cx="1800600" cy="600000"/>
          </a:xfrm>
          <a:prstGeom prst="curvedConnector3">
            <a:avLst>
              <a:gd fmla="val 50000" name="adj1"/>
            </a:avLst>
          </a:prstGeom>
          <a:noFill/>
          <a:ln cap="flat" cmpd="sng" w="28575">
            <a:solidFill>
              <a:srgbClr val="FF5722"/>
            </a:solidFill>
            <a:prstDash val="solid"/>
            <a:round/>
            <a:headEnd len="med" w="med" type="none"/>
            <a:tailEnd len="med" w="med" type="stealth"/>
          </a:ln>
        </p:spPr>
      </p:cxnSp>
      <p:pic>
        <p:nvPicPr>
          <p:cNvPr id="370" name="Google Shape;370;p43"/>
          <p:cNvPicPr preferRelativeResize="0"/>
          <p:nvPr/>
        </p:nvPicPr>
        <p:blipFill>
          <a:blip r:embed="rId4">
            <a:alphaModFix/>
          </a:blip>
          <a:stretch>
            <a:fillRect/>
          </a:stretch>
        </p:blipFill>
        <p:spPr>
          <a:xfrm>
            <a:off x="2260875" y="2136238"/>
            <a:ext cx="5352601" cy="5118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 name="Shape 374"/>
        <p:cNvGrpSpPr/>
        <p:nvPr/>
      </p:nvGrpSpPr>
      <p:grpSpPr>
        <a:xfrm>
          <a:off x="0" y="0"/>
          <a:ext cx="0" cy="0"/>
          <a:chOff x="0" y="0"/>
          <a:chExt cx="0" cy="0"/>
        </a:xfrm>
      </p:grpSpPr>
      <p:sp>
        <p:nvSpPr>
          <p:cNvPr id="375" name="Google Shape;375;p44"/>
          <p:cNvSpPr txBox="1"/>
          <p:nvPr>
            <p:ph type="title"/>
          </p:nvPr>
        </p:nvSpPr>
        <p:spPr>
          <a:xfrm>
            <a:off x="1187624" y="205978"/>
            <a:ext cx="7499100" cy="8574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s"/>
              <a:t>Probamos el bananómetro</a:t>
            </a:r>
            <a:endParaRPr b="0" i="1" sz="2088"/>
          </a:p>
        </p:txBody>
      </p:sp>
      <p:pic>
        <p:nvPicPr>
          <p:cNvPr id="376" name="Google Shape;376;p44"/>
          <p:cNvPicPr preferRelativeResize="0"/>
          <p:nvPr/>
        </p:nvPicPr>
        <p:blipFill>
          <a:blip r:embed="rId3">
            <a:alphaModFix/>
          </a:blip>
          <a:stretch>
            <a:fillRect/>
          </a:stretch>
        </p:blipFill>
        <p:spPr>
          <a:xfrm>
            <a:off x="1184750" y="994425"/>
            <a:ext cx="6793025" cy="1739500"/>
          </a:xfrm>
          <a:prstGeom prst="rect">
            <a:avLst/>
          </a:prstGeom>
          <a:noFill/>
          <a:ln>
            <a:noFill/>
          </a:ln>
        </p:spPr>
      </p:pic>
      <p:cxnSp>
        <p:nvCxnSpPr>
          <p:cNvPr id="377" name="Google Shape;377;p44"/>
          <p:cNvCxnSpPr/>
          <p:nvPr/>
        </p:nvCxnSpPr>
        <p:spPr>
          <a:xfrm>
            <a:off x="4985925" y="2340100"/>
            <a:ext cx="1481700" cy="0"/>
          </a:xfrm>
          <a:prstGeom prst="straightConnector1">
            <a:avLst/>
          </a:prstGeom>
          <a:noFill/>
          <a:ln cap="flat" cmpd="sng" w="9525">
            <a:solidFill>
              <a:srgbClr val="FF0000"/>
            </a:solidFill>
            <a:prstDash val="solid"/>
            <a:round/>
            <a:headEnd len="med" w="med" type="none"/>
            <a:tailEnd len="med" w="med" type="triangle"/>
          </a:ln>
        </p:spPr>
      </p:cxnSp>
      <p:grpSp>
        <p:nvGrpSpPr>
          <p:cNvPr id="378" name="Google Shape;378;p44"/>
          <p:cNvGrpSpPr/>
          <p:nvPr/>
        </p:nvGrpSpPr>
        <p:grpSpPr>
          <a:xfrm>
            <a:off x="6557085" y="2156623"/>
            <a:ext cx="1374645" cy="544236"/>
            <a:chOff x="3659100" y="3938075"/>
            <a:chExt cx="1825800" cy="989700"/>
          </a:xfrm>
        </p:grpSpPr>
        <p:sp>
          <p:nvSpPr>
            <p:cNvPr id="379" name="Google Shape;379;p44"/>
            <p:cNvSpPr/>
            <p:nvPr/>
          </p:nvSpPr>
          <p:spPr>
            <a:xfrm>
              <a:off x="3659100" y="4004225"/>
              <a:ext cx="1825800" cy="857400"/>
            </a:xfrm>
            <a:prstGeom prst="roundRect">
              <a:avLst>
                <a:gd fmla="val 16667" name="adj"/>
              </a:avLst>
            </a:prstGeom>
            <a:solidFill>
              <a:srgbClr val="FFFFFF"/>
            </a:solidFill>
            <a:ln cap="flat" cmpd="sng" w="38100">
              <a:solidFill>
                <a:srgbClr val="FF5722"/>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FF5722"/>
                </a:buClr>
                <a:buSzPts val="1400"/>
                <a:buFont typeface="Arial"/>
                <a:buNone/>
              </a:pPr>
              <a:r>
                <a:t/>
              </a:r>
              <a:endParaRPr b="1" i="0" sz="1400" u="none" cap="none" strike="noStrike">
                <a:solidFill>
                  <a:srgbClr val="FF5722"/>
                </a:solidFill>
                <a:latin typeface="Arial"/>
                <a:ea typeface="Arial"/>
                <a:cs typeface="Arial"/>
                <a:sym typeface="Arial"/>
              </a:endParaRPr>
            </a:p>
          </p:txBody>
        </p:sp>
        <p:sp>
          <p:nvSpPr>
            <p:cNvPr id="380" name="Google Shape;380;p44"/>
            <p:cNvSpPr txBox="1"/>
            <p:nvPr/>
          </p:nvSpPr>
          <p:spPr>
            <a:xfrm>
              <a:off x="3793526" y="3938075"/>
              <a:ext cx="1633500" cy="989700"/>
            </a:xfrm>
            <a:prstGeom prst="rect">
              <a:avLst/>
            </a:prstGeom>
            <a:no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FF5722"/>
                </a:buClr>
                <a:buSzPts val="1400"/>
                <a:buFont typeface="Arial"/>
                <a:buNone/>
              </a:pPr>
              <a:r>
                <a:rPr b="1" lang="es" sz="1300">
                  <a:solidFill>
                    <a:srgbClr val="FF5722"/>
                  </a:solidFill>
                  <a:latin typeface="Arial Narrow"/>
                  <a:ea typeface="Arial Narrow"/>
                  <a:cs typeface="Arial Narrow"/>
                  <a:sym typeface="Arial Narrow"/>
                </a:rPr>
                <a:t>Presionamos el botón “Iniciar”</a:t>
              </a:r>
              <a:endParaRPr sz="1300">
                <a:latin typeface="Arial Narrow"/>
                <a:ea typeface="Arial Narrow"/>
                <a:cs typeface="Arial Narrow"/>
                <a:sym typeface="Arial Narrow"/>
              </a:endParaRPr>
            </a:p>
          </p:txBody>
        </p:sp>
      </p:grpSp>
      <p:pic>
        <p:nvPicPr>
          <p:cNvPr id="381" name="Google Shape;381;p44"/>
          <p:cNvPicPr preferRelativeResize="0"/>
          <p:nvPr/>
        </p:nvPicPr>
        <p:blipFill>
          <a:blip r:embed="rId4">
            <a:alphaModFix/>
          </a:blip>
          <a:stretch>
            <a:fillRect/>
          </a:stretch>
        </p:blipFill>
        <p:spPr>
          <a:xfrm>
            <a:off x="2699900" y="2938466"/>
            <a:ext cx="3705225" cy="1704975"/>
          </a:xfrm>
          <a:prstGeom prst="rect">
            <a:avLst/>
          </a:prstGeom>
          <a:noFill/>
          <a:ln>
            <a:noFill/>
          </a:ln>
        </p:spPr>
      </p:pic>
      <p:grpSp>
        <p:nvGrpSpPr>
          <p:cNvPr id="382" name="Google Shape;382;p44"/>
          <p:cNvGrpSpPr/>
          <p:nvPr/>
        </p:nvGrpSpPr>
        <p:grpSpPr>
          <a:xfrm>
            <a:off x="6607857" y="3237739"/>
            <a:ext cx="1850266" cy="764741"/>
            <a:chOff x="3659100" y="3938075"/>
            <a:chExt cx="1825800" cy="989700"/>
          </a:xfrm>
        </p:grpSpPr>
        <p:sp>
          <p:nvSpPr>
            <p:cNvPr id="383" name="Google Shape;383;p44"/>
            <p:cNvSpPr/>
            <p:nvPr/>
          </p:nvSpPr>
          <p:spPr>
            <a:xfrm>
              <a:off x="3659100" y="4004225"/>
              <a:ext cx="1825800" cy="857400"/>
            </a:xfrm>
            <a:prstGeom prst="roundRect">
              <a:avLst>
                <a:gd fmla="val 16667" name="adj"/>
              </a:avLst>
            </a:prstGeom>
            <a:solidFill>
              <a:srgbClr val="FFFFFF"/>
            </a:solidFill>
            <a:ln cap="flat" cmpd="sng" w="38100">
              <a:solidFill>
                <a:srgbClr val="FF5722"/>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FF5722"/>
                </a:buClr>
                <a:buSzPts val="1400"/>
                <a:buFont typeface="Arial"/>
                <a:buNone/>
              </a:pPr>
              <a:r>
                <a:t/>
              </a:r>
              <a:endParaRPr b="1" i="0" sz="1400" u="none" cap="none" strike="noStrike">
                <a:solidFill>
                  <a:srgbClr val="FF5722"/>
                </a:solidFill>
                <a:latin typeface="Arial"/>
                <a:ea typeface="Arial"/>
                <a:cs typeface="Arial"/>
                <a:sym typeface="Arial"/>
              </a:endParaRPr>
            </a:p>
          </p:txBody>
        </p:sp>
        <p:sp>
          <p:nvSpPr>
            <p:cNvPr id="384" name="Google Shape;384;p44"/>
            <p:cNvSpPr txBox="1"/>
            <p:nvPr/>
          </p:nvSpPr>
          <p:spPr>
            <a:xfrm>
              <a:off x="3793526" y="3938075"/>
              <a:ext cx="1633500" cy="989700"/>
            </a:xfrm>
            <a:prstGeom prst="rect">
              <a:avLst/>
            </a:prstGeom>
            <a:no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FF5722"/>
                </a:buClr>
                <a:buSzPts val="1400"/>
                <a:buFont typeface="Arial"/>
                <a:buNone/>
              </a:pPr>
              <a:r>
                <a:rPr b="1" lang="es" sz="1300">
                  <a:solidFill>
                    <a:srgbClr val="FF5722"/>
                  </a:solidFill>
                  <a:latin typeface="Arial Narrow"/>
                  <a:ea typeface="Arial Narrow"/>
                  <a:cs typeface="Arial Narrow"/>
                  <a:sym typeface="Arial Narrow"/>
                </a:rPr>
                <a:t>Permitimos el uso de la cámara</a:t>
              </a:r>
              <a:endParaRPr sz="1300">
                <a:latin typeface="Arial Narrow"/>
                <a:ea typeface="Arial Narrow"/>
                <a:cs typeface="Arial Narrow"/>
                <a:sym typeface="Arial Narrow"/>
              </a:endParaRPr>
            </a:p>
          </p:txBody>
        </p:sp>
      </p:grpSp>
      <p:cxnSp>
        <p:nvCxnSpPr>
          <p:cNvPr id="385" name="Google Shape;385;p44"/>
          <p:cNvCxnSpPr/>
          <p:nvPr/>
        </p:nvCxnSpPr>
        <p:spPr>
          <a:xfrm flipH="1" rot="10800000">
            <a:off x="5271985" y="3750909"/>
            <a:ext cx="1335300" cy="493200"/>
          </a:xfrm>
          <a:prstGeom prst="straightConnector1">
            <a:avLst/>
          </a:prstGeom>
          <a:noFill/>
          <a:ln cap="flat" cmpd="sng" w="9525">
            <a:solidFill>
              <a:srgbClr val="FF0000"/>
            </a:solidFill>
            <a:prstDash val="solid"/>
            <a:round/>
            <a:headEnd len="med" w="med" type="none"/>
            <a:tailEnd len="med" w="med" type="triangle"/>
          </a:ln>
        </p:spPr>
      </p:cxnSp>
      <p:sp>
        <p:nvSpPr>
          <p:cNvPr id="386" name="Google Shape;386;p44"/>
          <p:cNvSpPr/>
          <p:nvPr/>
        </p:nvSpPr>
        <p:spPr>
          <a:xfrm>
            <a:off x="1486575" y="772775"/>
            <a:ext cx="370200" cy="351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s" sz="2200">
                <a:latin typeface="Saira Condensed"/>
                <a:ea typeface="Saira Condensed"/>
                <a:cs typeface="Saira Condensed"/>
                <a:sym typeface="Saira Condensed"/>
              </a:rPr>
              <a:t>1</a:t>
            </a:r>
            <a:endParaRPr b="1" sz="2200">
              <a:latin typeface="Saira Condensed"/>
              <a:ea typeface="Saira Condensed"/>
              <a:cs typeface="Saira Condensed"/>
              <a:sym typeface="Saira Condensed"/>
            </a:endParaRPr>
          </a:p>
        </p:txBody>
      </p:sp>
      <p:sp>
        <p:nvSpPr>
          <p:cNvPr id="387" name="Google Shape;387;p44"/>
          <p:cNvSpPr/>
          <p:nvPr/>
        </p:nvSpPr>
        <p:spPr>
          <a:xfrm>
            <a:off x="1486575" y="2601575"/>
            <a:ext cx="370200" cy="351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s" sz="2200">
                <a:latin typeface="Saira Condensed"/>
                <a:ea typeface="Saira Condensed"/>
                <a:cs typeface="Saira Condensed"/>
                <a:sym typeface="Saira Condensed"/>
              </a:rPr>
              <a:t>2</a:t>
            </a:r>
            <a:endParaRPr b="1" sz="2200">
              <a:latin typeface="Saira Condensed"/>
              <a:ea typeface="Saira Condensed"/>
              <a:cs typeface="Saira Condensed"/>
              <a:sym typeface="Saira Condensed"/>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 name="Shape 391"/>
        <p:cNvGrpSpPr/>
        <p:nvPr/>
      </p:nvGrpSpPr>
      <p:grpSpPr>
        <a:xfrm>
          <a:off x="0" y="0"/>
          <a:ext cx="0" cy="0"/>
          <a:chOff x="0" y="0"/>
          <a:chExt cx="0" cy="0"/>
        </a:xfrm>
      </p:grpSpPr>
      <p:sp>
        <p:nvSpPr>
          <p:cNvPr id="392" name="Google Shape;392;p45"/>
          <p:cNvSpPr txBox="1"/>
          <p:nvPr>
            <p:ph idx="1" type="body"/>
          </p:nvPr>
        </p:nvSpPr>
        <p:spPr>
          <a:xfrm>
            <a:off x="952950" y="819150"/>
            <a:ext cx="8075100" cy="1178100"/>
          </a:xfrm>
          <a:prstGeom prst="rect">
            <a:avLst/>
          </a:prstGeom>
          <a:noFill/>
          <a:ln>
            <a:noFill/>
          </a:ln>
        </p:spPr>
        <p:txBody>
          <a:bodyPr anchorCtr="0" anchor="t" bIns="91400" lIns="91400" spcFirstLastPara="1" rIns="91400" wrap="square" tIns="91400">
            <a:normAutofit fontScale="85000"/>
          </a:bodyPr>
          <a:lstStyle/>
          <a:p>
            <a:pPr indent="63500" lvl="0" marL="139700" marR="0" rtl="0" algn="ctr">
              <a:lnSpc>
                <a:spcPct val="100000"/>
              </a:lnSpc>
              <a:spcBef>
                <a:spcPts val="0"/>
              </a:spcBef>
              <a:spcAft>
                <a:spcPts val="0"/>
              </a:spcAft>
              <a:buClr>
                <a:srgbClr val="000000"/>
              </a:buClr>
              <a:buSzPct val="112500"/>
              <a:buFont typeface="Arial"/>
              <a:buNone/>
            </a:pPr>
            <a:r>
              <a:rPr b="1" lang="es"/>
              <a:t>Entrenar un modelo de imágenes para que reconozca las letras del </a:t>
            </a:r>
            <a:r>
              <a:rPr b="1" lang="es"/>
              <a:t>abecedario en lenguaje de señas.</a:t>
            </a:r>
            <a:endParaRPr b="1"/>
          </a:p>
        </p:txBody>
      </p:sp>
      <p:sp>
        <p:nvSpPr>
          <p:cNvPr id="393" name="Google Shape;393;p45"/>
          <p:cNvSpPr txBox="1"/>
          <p:nvPr>
            <p:ph type="title"/>
          </p:nvPr>
        </p:nvSpPr>
        <p:spPr>
          <a:xfrm>
            <a:off x="1187625" y="-22625"/>
            <a:ext cx="7956300" cy="8574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s"/>
              <a:t>Desafío 3</a:t>
            </a:r>
            <a:endParaRPr/>
          </a:p>
          <a:p>
            <a:pPr indent="0" lvl="0" marL="0" rtl="0" algn="ctr">
              <a:lnSpc>
                <a:spcPct val="105000"/>
              </a:lnSpc>
              <a:spcBef>
                <a:spcPts val="0"/>
              </a:spcBef>
              <a:spcAft>
                <a:spcPts val="0"/>
              </a:spcAft>
              <a:buClr>
                <a:schemeClr val="dk1"/>
              </a:buClr>
              <a:buSzPts val="470"/>
              <a:buFont typeface="Arial"/>
              <a:buNone/>
            </a:pPr>
            <a:r>
              <a:rPr b="0" lang="es" sz="2240">
                <a:latin typeface="Saira Condensed"/>
                <a:ea typeface="Saira Condensed"/>
                <a:cs typeface="Saira Condensed"/>
                <a:sym typeface="Saira Condensed"/>
              </a:rPr>
              <a:t>Lenguaje de señas</a:t>
            </a:r>
            <a:endParaRPr>
              <a:latin typeface="Saira Condensed"/>
              <a:ea typeface="Saira Condensed"/>
              <a:cs typeface="Saira Condensed"/>
              <a:sym typeface="Saira Condensed"/>
            </a:endParaRPr>
          </a:p>
        </p:txBody>
      </p:sp>
      <p:pic>
        <p:nvPicPr>
          <p:cNvPr id="394" name="Google Shape;394;p45"/>
          <p:cNvPicPr preferRelativeResize="0"/>
          <p:nvPr/>
        </p:nvPicPr>
        <p:blipFill>
          <a:blip r:embed="rId3">
            <a:alphaModFix/>
          </a:blip>
          <a:stretch>
            <a:fillRect/>
          </a:stretch>
        </p:blipFill>
        <p:spPr>
          <a:xfrm>
            <a:off x="3569775" y="1896475"/>
            <a:ext cx="2841451" cy="2841451"/>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8" name="Shape 398"/>
        <p:cNvGrpSpPr/>
        <p:nvPr/>
      </p:nvGrpSpPr>
      <p:grpSpPr>
        <a:xfrm>
          <a:off x="0" y="0"/>
          <a:ext cx="0" cy="0"/>
          <a:chOff x="0" y="0"/>
          <a:chExt cx="0" cy="0"/>
        </a:xfrm>
      </p:grpSpPr>
      <p:pic>
        <p:nvPicPr>
          <p:cNvPr id="399" name="Google Shape;399;p46"/>
          <p:cNvPicPr preferRelativeResize="0"/>
          <p:nvPr/>
        </p:nvPicPr>
        <p:blipFill rotWithShape="1">
          <a:blip r:embed="rId3">
            <a:alphaModFix/>
          </a:blip>
          <a:srcRect b="3254" l="0" r="0" t="8779"/>
          <a:stretch/>
        </p:blipFill>
        <p:spPr>
          <a:xfrm>
            <a:off x="3385525" y="1314025"/>
            <a:ext cx="2890100" cy="3280525"/>
          </a:xfrm>
          <a:prstGeom prst="rect">
            <a:avLst/>
          </a:prstGeom>
          <a:noFill/>
          <a:ln>
            <a:noFill/>
          </a:ln>
        </p:spPr>
      </p:pic>
      <p:sp>
        <p:nvSpPr>
          <p:cNvPr id="400" name="Google Shape;400;p46"/>
          <p:cNvSpPr txBox="1"/>
          <p:nvPr>
            <p:ph type="title"/>
          </p:nvPr>
        </p:nvSpPr>
        <p:spPr>
          <a:xfrm>
            <a:off x="1187624" y="205978"/>
            <a:ext cx="7499100" cy="8574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s"/>
              <a:t>Entrenando un modelo</a:t>
            </a:r>
            <a:endParaRPr/>
          </a:p>
          <a:p>
            <a:pPr indent="0" lvl="0" marL="0" rtl="0" algn="ctr">
              <a:spcBef>
                <a:spcPts val="0"/>
              </a:spcBef>
              <a:spcAft>
                <a:spcPts val="0"/>
              </a:spcAft>
              <a:buNone/>
            </a:pPr>
            <a:r>
              <a:rPr b="0" i="1" lang="es" sz="2088"/>
              <a:t>Desafío 4 - Modelo de posturas</a:t>
            </a:r>
            <a:endParaRPr b="0" i="1" sz="2088"/>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4" name="Shape 404"/>
        <p:cNvGrpSpPr/>
        <p:nvPr/>
      </p:nvGrpSpPr>
      <p:grpSpPr>
        <a:xfrm>
          <a:off x="0" y="0"/>
          <a:ext cx="0" cy="0"/>
          <a:chOff x="0" y="0"/>
          <a:chExt cx="0" cy="0"/>
        </a:xfrm>
      </p:grpSpPr>
      <p:sp>
        <p:nvSpPr>
          <p:cNvPr id="405" name="Google Shape;405;p47"/>
          <p:cNvSpPr txBox="1"/>
          <p:nvPr>
            <p:ph type="title"/>
          </p:nvPr>
        </p:nvSpPr>
        <p:spPr>
          <a:xfrm>
            <a:off x="1187624" y="205978"/>
            <a:ext cx="7499100" cy="8574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s"/>
              <a:t>Entrenando un modelo</a:t>
            </a:r>
            <a:endParaRPr/>
          </a:p>
          <a:p>
            <a:pPr indent="0" lvl="0" marL="0" rtl="0" algn="ctr">
              <a:spcBef>
                <a:spcPts val="0"/>
              </a:spcBef>
              <a:spcAft>
                <a:spcPts val="0"/>
              </a:spcAft>
              <a:buNone/>
            </a:pPr>
            <a:r>
              <a:rPr b="0" i="1" lang="es" sz="2088"/>
              <a:t>Desafío 4 - Modelo de posturas</a:t>
            </a:r>
            <a:endParaRPr b="0" i="1" sz="2088"/>
          </a:p>
        </p:txBody>
      </p:sp>
      <p:sp>
        <p:nvSpPr>
          <p:cNvPr id="406" name="Google Shape;406;p47"/>
          <p:cNvSpPr txBox="1"/>
          <p:nvPr>
            <p:ph idx="1" type="body"/>
          </p:nvPr>
        </p:nvSpPr>
        <p:spPr>
          <a:xfrm>
            <a:off x="1187624" y="1200150"/>
            <a:ext cx="7499100" cy="3394500"/>
          </a:xfrm>
          <a:prstGeom prst="rect">
            <a:avLst/>
          </a:prstGeom>
          <a:noFill/>
          <a:ln>
            <a:noFill/>
          </a:ln>
        </p:spPr>
        <p:txBody>
          <a:bodyPr anchorCtr="0" anchor="t" bIns="91400" lIns="91400" spcFirstLastPara="1" rIns="91400" wrap="square" tIns="91400">
            <a:normAutofit/>
          </a:bodyPr>
          <a:lstStyle/>
          <a:p>
            <a:pPr indent="0" lvl="0" marL="0" marR="0" rtl="0" algn="l">
              <a:lnSpc>
                <a:spcPct val="100000"/>
              </a:lnSpc>
              <a:spcBef>
                <a:spcPts val="0"/>
              </a:spcBef>
              <a:spcAft>
                <a:spcPts val="0"/>
              </a:spcAft>
              <a:buClr>
                <a:srgbClr val="000000"/>
              </a:buClr>
              <a:buSzPts val="3600"/>
              <a:buFont typeface="Arial"/>
              <a:buNone/>
            </a:pPr>
            <a:r>
              <a:rPr b="1" lang="es"/>
              <a:t>Ejemplo:</a:t>
            </a:r>
            <a:endParaRPr b="1"/>
          </a:p>
          <a:p>
            <a:pPr indent="-431800" lvl="0" marL="457200" marR="0" rtl="0" algn="l">
              <a:lnSpc>
                <a:spcPct val="100000"/>
              </a:lnSpc>
              <a:spcBef>
                <a:spcPts val="0"/>
              </a:spcBef>
              <a:spcAft>
                <a:spcPts val="0"/>
              </a:spcAft>
              <a:buSzPts val="3200"/>
              <a:buChar char="•"/>
            </a:pPr>
            <a:r>
              <a:rPr b="1" lang="es"/>
              <a:t>Primer postura: levantando una mano</a:t>
            </a:r>
            <a:endParaRPr b="1"/>
          </a:p>
          <a:p>
            <a:pPr indent="-431800" lvl="0" marL="457200" marR="0" rtl="0" algn="l">
              <a:lnSpc>
                <a:spcPct val="100000"/>
              </a:lnSpc>
              <a:spcBef>
                <a:spcPts val="0"/>
              </a:spcBef>
              <a:spcAft>
                <a:spcPts val="0"/>
              </a:spcAft>
              <a:buSzPts val="3200"/>
              <a:buChar char="•"/>
            </a:pPr>
            <a:r>
              <a:rPr b="1" lang="es"/>
              <a:t>Segunda postura: cruzando los brazos</a:t>
            </a:r>
            <a:endParaRPr b="1"/>
          </a:p>
        </p:txBody>
      </p:sp>
      <p:pic>
        <p:nvPicPr>
          <p:cNvPr id="407" name="Google Shape;407;p47"/>
          <p:cNvPicPr preferRelativeResize="0"/>
          <p:nvPr/>
        </p:nvPicPr>
        <p:blipFill>
          <a:blip r:embed="rId3">
            <a:alphaModFix/>
          </a:blip>
          <a:stretch>
            <a:fillRect/>
          </a:stretch>
        </p:blipFill>
        <p:spPr>
          <a:xfrm>
            <a:off x="2674425" y="3338750"/>
            <a:ext cx="1255900" cy="1255900"/>
          </a:xfrm>
          <a:prstGeom prst="rect">
            <a:avLst/>
          </a:prstGeom>
          <a:noFill/>
          <a:ln>
            <a:noFill/>
          </a:ln>
        </p:spPr>
      </p:pic>
      <p:pic>
        <p:nvPicPr>
          <p:cNvPr id="408" name="Google Shape;408;p47"/>
          <p:cNvPicPr preferRelativeResize="0"/>
          <p:nvPr/>
        </p:nvPicPr>
        <p:blipFill>
          <a:blip r:embed="rId4">
            <a:alphaModFix/>
          </a:blip>
          <a:stretch>
            <a:fillRect/>
          </a:stretch>
        </p:blipFill>
        <p:spPr>
          <a:xfrm>
            <a:off x="5310750" y="3338750"/>
            <a:ext cx="1255900" cy="125590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2" name="Shape 412"/>
        <p:cNvGrpSpPr/>
        <p:nvPr/>
      </p:nvGrpSpPr>
      <p:grpSpPr>
        <a:xfrm>
          <a:off x="0" y="0"/>
          <a:ext cx="0" cy="0"/>
          <a:chOff x="0" y="0"/>
          <a:chExt cx="0" cy="0"/>
        </a:xfrm>
      </p:grpSpPr>
      <p:sp>
        <p:nvSpPr>
          <p:cNvPr id="413" name="Google Shape;413;p48"/>
          <p:cNvSpPr txBox="1"/>
          <p:nvPr>
            <p:ph type="title"/>
          </p:nvPr>
        </p:nvSpPr>
        <p:spPr>
          <a:xfrm>
            <a:off x="1187624" y="205978"/>
            <a:ext cx="7499100" cy="8574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s"/>
              <a:t>¿Qué es inteligencia artificial?</a:t>
            </a:r>
            <a:endParaRPr/>
          </a:p>
        </p:txBody>
      </p:sp>
      <p:sp>
        <p:nvSpPr>
          <p:cNvPr id="414" name="Google Shape;414;p48"/>
          <p:cNvSpPr txBox="1"/>
          <p:nvPr>
            <p:ph idx="1" type="body"/>
          </p:nvPr>
        </p:nvSpPr>
        <p:spPr>
          <a:xfrm>
            <a:off x="1741700" y="1478975"/>
            <a:ext cx="6739500" cy="1982100"/>
          </a:xfrm>
          <a:prstGeom prst="rect">
            <a:avLst/>
          </a:prstGeom>
          <a:noFill/>
          <a:ln>
            <a:noFill/>
          </a:ln>
        </p:spPr>
        <p:txBody>
          <a:bodyPr anchorCtr="0" anchor="t" bIns="45675" lIns="45675" spcFirstLastPara="1" rIns="45675" wrap="square" tIns="45675">
            <a:normAutofit fontScale="92500" lnSpcReduction="10000"/>
          </a:bodyPr>
          <a:lstStyle/>
          <a:p>
            <a:pPr indent="0" lvl="0" marL="0" rtl="0" algn="just">
              <a:lnSpc>
                <a:spcPct val="150000"/>
              </a:lnSpc>
              <a:spcBef>
                <a:spcPts val="0"/>
              </a:spcBef>
              <a:spcAft>
                <a:spcPts val="0"/>
              </a:spcAft>
              <a:buClr>
                <a:schemeClr val="dk1"/>
              </a:buClr>
              <a:buSzPct val="100000"/>
              <a:buFont typeface="Arial"/>
              <a:buNone/>
            </a:pPr>
            <a:r>
              <a:rPr i="1" lang="es" sz="2000">
                <a:solidFill>
                  <a:schemeClr val="dk2"/>
                </a:solidFill>
                <a:latin typeface="Lora"/>
                <a:ea typeface="Lora"/>
                <a:cs typeface="Lora"/>
                <a:sym typeface="Lora"/>
              </a:rPr>
              <a:t>“Es la ciencia e ingeniería de hacer máquinas inteligentes, especialmente programas de computadora inteligentes. Está relacionado con la tarea similar de usar computadoras para comprender la inteligencia humana, pero la IA no tiene que limitarse a los métodos que son biológicamente observables.”</a:t>
            </a:r>
            <a:endParaRPr i="1" sz="2000">
              <a:solidFill>
                <a:schemeClr val="dk2"/>
              </a:solidFill>
              <a:latin typeface="Lora"/>
              <a:ea typeface="Lora"/>
              <a:cs typeface="Lora"/>
              <a:sym typeface="Lora"/>
            </a:endParaRPr>
          </a:p>
        </p:txBody>
      </p:sp>
      <p:sp>
        <p:nvSpPr>
          <p:cNvPr id="415" name="Google Shape;415;p48"/>
          <p:cNvSpPr txBox="1"/>
          <p:nvPr/>
        </p:nvSpPr>
        <p:spPr>
          <a:xfrm>
            <a:off x="4161350" y="3930225"/>
            <a:ext cx="3424200" cy="39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s">
                <a:latin typeface="Lora Medium"/>
                <a:ea typeface="Lora Medium"/>
                <a:cs typeface="Lora Medium"/>
                <a:sym typeface="Lora Medium"/>
              </a:rPr>
              <a:t>~ john McCarthy - Premio Turing 1971</a:t>
            </a:r>
            <a:endParaRPr i="1">
              <a:latin typeface="Lora Medium"/>
              <a:ea typeface="Lora Medium"/>
              <a:cs typeface="Lora Medium"/>
              <a:sym typeface="Lora Medium"/>
            </a:endParaRPr>
          </a:p>
        </p:txBody>
      </p:sp>
      <p:pic>
        <p:nvPicPr>
          <p:cNvPr id="416" name="Google Shape;416;p48"/>
          <p:cNvPicPr preferRelativeResize="0"/>
          <p:nvPr/>
        </p:nvPicPr>
        <p:blipFill>
          <a:blip r:embed="rId3">
            <a:alphaModFix/>
          </a:blip>
          <a:stretch>
            <a:fillRect/>
          </a:stretch>
        </p:blipFill>
        <p:spPr>
          <a:xfrm>
            <a:off x="2681925" y="3537271"/>
            <a:ext cx="1318051" cy="1231100"/>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0" name="Shape 420"/>
        <p:cNvGrpSpPr/>
        <p:nvPr/>
      </p:nvGrpSpPr>
      <p:grpSpPr>
        <a:xfrm>
          <a:off x="0" y="0"/>
          <a:ext cx="0" cy="0"/>
          <a:chOff x="0" y="0"/>
          <a:chExt cx="0" cy="0"/>
        </a:xfrm>
      </p:grpSpPr>
      <p:sp>
        <p:nvSpPr>
          <p:cNvPr id="421" name="Google Shape;421;p49"/>
          <p:cNvSpPr txBox="1"/>
          <p:nvPr>
            <p:ph type="title"/>
          </p:nvPr>
        </p:nvSpPr>
        <p:spPr>
          <a:xfrm>
            <a:off x="1187624" y="205978"/>
            <a:ext cx="7499100" cy="8574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s"/>
              <a:t>¿Qué es inteligencia artificial?</a:t>
            </a:r>
            <a:endParaRPr/>
          </a:p>
        </p:txBody>
      </p:sp>
      <p:sp>
        <p:nvSpPr>
          <p:cNvPr id="422" name="Google Shape;422;p49"/>
          <p:cNvSpPr txBox="1"/>
          <p:nvPr>
            <p:ph idx="1" type="body"/>
          </p:nvPr>
        </p:nvSpPr>
        <p:spPr>
          <a:xfrm>
            <a:off x="1741700" y="1242000"/>
            <a:ext cx="6739500" cy="1982100"/>
          </a:xfrm>
          <a:prstGeom prst="rect">
            <a:avLst/>
          </a:prstGeom>
          <a:noFill/>
          <a:ln>
            <a:noFill/>
          </a:ln>
        </p:spPr>
        <p:txBody>
          <a:bodyPr anchorCtr="0" anchor="t" bIns="45675" lIns="45675" spcFirstLastPara="1" rIns="45675" wrap="square" tIns="45675">
            <a:normAutofit lnSpcReduction="20000"/>
          </a:bodyPr>
          <a:lstStyle/>
          <a:p>
            <a:pPr indent="0" lvl="0" marL="0" rtl="0" algn="just">
              <a:lnSpc>
                <a:spcPct val="150000"/>
              </a:lnSpc>
              <a:spcBef>
                <a:spcPts val="0"/>
              </a:spcBef>
              <a:spcAft>
                <a:spcPts val="0"/>
              </a:spcAft>
              <a:buClr>
                <a:schemeClr val="dk1"/>
              </a:buClr>
              <a:buSzPts val="2000"/>
              <a:buFont typeface="Arial"/>
              <a:buNone/>
            </a:pPr>
            <a:r>
              <a:rPr i="1" lang="es" sz="2000">
                <a:solidFill>
                  <a:schemeClr val="dk2"/>
                </a:solidFill>
                <a:latin typeface="Lora"/>
                <a:ea typeface="Lora"/>
                <a:cs typeface="Lora"/>
                <a:sym typeface="Lora"/>
              </a:rPr>
              <a:t>“</a:t>
            </a:r>
            <a:r>
              <a:rPr i="1" lang="es" sz="2000">
                <a:solidFill>
                  <a:schemeClr val="dk2"/>
                </a:solidFill>
                <a:latin typeface="Lora"/>
                <a:ea typeface="Lora"/>
                <a:cs typeface="Lora"/>
                <a:sym typeface="Lora"/>
              </a:rPr>
              <a:t>La inteligencia artificial es la capacidad de los sistemas informáticos para realizar tareas que normalmente requerirían la inteligencia humana, como el aprendizaje, las resoluciones de problemas, el reconocimiento de patrones y la toma de decisiones.”</a:t>
            </a:r>
            <a:endParaRPr i="1" sz="2000">
              <a:solidFill>
                <a:schemeClr val="dk2"/>
              </a:solidFill>
              <a:latin typeface="Lora"/>
              <a:ea typeface="Lora"/>
              <a:cs typeface="Lora"/>
              <a:sym typeface="Lora"/>
            </a:endParaRPr>
          </a:p>
        </p:txBody>
      </p:sp>
      <p:pic>
        <p:nvPicPr>
          <p:cNvPr id="423" name="Google Shape;423;p49"/>
          <p:cNvPicPr preferRelativeResize="0"/>
          <p:nvPr/>
        </p:nvPicPr>
        <p:blipFill>
          <a:blip r:embed="rId3">
            <a:alphaModFix/>
          </a:blip>
          <a:stretch>
            <a:fillRect/>
          </a:stretch>
        </p:blipFill>
        <p:spPr>
          <a:xfrm>
            <a:off x="3795900" y="3763813"/>
            <a:ext cx="537525" cy="537525"/>
          </a:xfrm>
          <a:prstGeom prst="rect">
            <a:avLst/>
          </a:prstGeom>
          <a:noFill/>
          <a:ln>
            <a:noFill/>
          </a:ln>
        </p:spPr>
      </p:pic>
      <p:sp>
        <p:nvSpPr>
          <p:cNvPr id="424" name="Google Shape;424;p49"/>
          <p:cNvSpPr txBox="1"/>
          <p:nvPr/>
        </p:nvSpPr>
        <p:spPr>
          <a:xfrm>
            <a:off x="4369200" y="3837425"/>
            <a:ext cx="1124400" cy="39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s">
                <a:latin typeface="Lora Medium"/>
                <a:ea typeface="Lora Medium"/>
                <a:cs typeface="Lora Medium"/>
                <a:sym typeface="Lora Medium"/>
              </a:rPr>
              <a:t>~ ChatGPT</a:t>
            </a:r>
            <a:endParaRPr i="1">
              <a:latin typeface="Lora Medium"/>
              <a:ea typeface="Lora Medium"/>
              <a:cs typeface="Lora Medium"/>
              <a:sym typeface="Lora Medium"/>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8" name="Shape 428"/>
        <p:cNvGrpSpPr/>
        <p:nvPr/>
      </p:nvGrpSpPr>
      <p:grpSpPr>
        <a:xfrm>
          <a:off x="0" y="0"/>
          <a:ext cx="0" cy="0"/>
          <a:chOff x="0" y="0"/>
          <a:chExt cx="0" cy="0"/>
        </a:xfrm>
      </p:grpSpPr>
      <p:sp>
        <p:nvSpPr>
          <p:cNvPr id="429" name="Google Shape;429;p50"/>
          <p:cNvSpPr txBox="1"/>
          <p:nvPr>
            <p:ph type="title"/>
          </p:nvPr>
        </p:nvSpPr>
        <p:spPr>
          <a:xfrm>
            <a:off x="1187624" y="205978"/>
            <a:ext cx="7499100" cy="8574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s"/>
              <a:t>Completamos la encuesta</a:t>
            </a:r>
            <a:endParaRPr strike="sngStrike"/>
          </a:p>
        </p:txBody>
      </p:sp>
      <p:sp>
        <p:nvSpPr>
          <p:cNvPr id="430" name="Google Shape;430;p50"/>
          <p:cNvSpPr txBox="1"/>
          <p:nvPr>
            <p:ph idx="1" type="body"/>
          </p:nvPr>
        </p:nvSpPr>
        <p:spPr>
          <a:xfrm>
            <a:off x="1187625" y="1009125"/>
            <a:ext cx="7680300" cy="3748500"/>
          </a:xfrm>
          <a:prstGeom prst="rect">
            <a:avLst/>
          </a:prstGeom>
        </p:spPr>
        <p:txBody>
          <a:bodyPr anchorCtr="0" anchor="t" bIns="91425" lIns="91425" spcFirstLastPara="1" rIns="91425" wrap="square" tIns="91425">
            <a:normAutofit/>
          </a:bodyPr>
          <a:lstStyle/>
          <a:p>
            <a:pPr indent="0" lvl="0" marL="0" rtl="0" algn="l">
              <a:lnSpc>
                <a:spcPct val="95000"/>
              </a:lnSpc>
              <a:spcBef>
                <a:spcPts val="640"/>
              </a:spcBef>
              <a:spcAft>
                <a:spcPts val="0"/>
              </a:spcAft>
              <a:buNone/>
            </a:pPr>
            <a:r>
              <a:rPr lang="es" sz="2500"/>
              <a:t>Para estudiantes </a:t>
            </a:r>
            <a:endParaRPr sz="2500"/>
          </a:p>
          <a:p>
            <a:pPr indent="0" lvl="0" marL="0" rtl="0" algn="l">
              <a:lnSpc>
                <a:spcPct val="95000"/>
              </a:lnSpc>
              <a:spcBef>
                <a:spcPts val="1200"/>
              </a:spcBef>
              <a:spcAft>
                <a:spcPts val="0"/>
              </a:spcAft>
              <a:buNone/>
            </a:pPr>
            <a:r>
              <a:rPr lang="es" sz="2500" u="sng">
                <a:solidFill>
                  <a:schemeClr val="hlink"/>
                </a:solidFill>
                <a:hlinkClick r:id="rId3"/>
              </a:rPr>
              <a:t>tinyurl.com/estudiantesencuestalinti</a:t>
            </a:r>
            <a:endParaRPr sz="2500"/>
          </a:p>
          <a:p>
            <a:pPr indent="0" lvl="0" marL="0" rtl="0" algn="l">
              <a:lnSpc>
                <a:spcPct val="95000"/>
              </a:lnSpc>
              <a:spcBef>
                <a:spcPts val="1200"/>
              </a:spcBef>
              <a:spcAft>
                <a:spcPts val="0"/>
              </a:spcAft>
              <a:buNone/>
            </a:pPr>
            <a:r>
              <a:t/>
            </a:r>
            <a:endParaRPr sz="2500">
              <a:highlight>
                <a:schemeClr val="accent6"/>
              </a:highlight>
            </a:endParaRPr>
          </a:p>
          <a:p>
            <a:pPr indent="0" lvl="0" marL="0" rtl="0" algn="l">
              <a:lnSpc>
                <a:spcPct val="95000"/>
              </a:lnSpc>
              <a:spcBef>
                <a:spcPts val="1200"/>
              </a:spcBef>
              <a:spcAft>
                <a:spcPts val="0"/>
              </a:spcAft>
              <a:buNone/>
            </a:pPr>
            <a:r>
              <a:t/>
            </a:r>
            <a:endParaRPr sz="2500">
              <a:highlight>
                <a:schemeClr val="accent6"/>
              </a:highlight>
            </a:endParaRPr>
          </a:p>
          <a:p>
            <a:pPr indent="0" lvl="0" marL="0" rtl="0" algn="ctr">
              <a:lnSpc>
                <a:spcPct val="95000"/>
              </a:lnSpc>
              <a:spcBef>
                <a:spcPts val="1200"/>
              </a:spcBef>
              <a:spcAft>
                <a:spcPts val="0"/>
              </a:spcAft>
              <a:buNone/>
            </a:pPr>
            <a:r>
              <a:rPr lang="es" sz="2600"/>
              <a:t>                                                                   </a:t>
            </a:r>
            <a:r>
              <a:rPr lang="es" sz="2600"/>
              <a:t>Para docentes</a:t>
            </a:r>
            <a:endParaRPr sz="2600"/>
          </a:p>
          <a:p>
            <a:pPr indent="0" lvl="0" marL="0" rtl="0" algn="r">
              <a:lnSpc>
                <a:spcPct val="95000"/>
              </a:lnSpc>
              <a:spcBef>
                <a:spcPts val="1200"/>
              </a:spcBef>
              <a:spcAft>
                <a:spcPts val="1200"/>
              </a:spcAft>
              <a:buNone/>
            </a:pPr>
            <a:r>
              <a:rPr lang="es" sz="2600" u="sng">
                <a:solidFill>
                  <a:schemeClr val="hlink"/>
                </a:solidFill>
                <a:hlinkClick r:id="rId4"/>
              </a:rPr>
              <a:t>tinyurl.com/docentesencuestalinti</a:t>
            </a:r>
            <a:endParaRPr sz="1900"/>
          </a:p>
        </p:txBody>
      </p:sp>
      <p:pic>
        <p:nvPicPr>
          <p:cNvPr id="431" name="Google Shape;431;p50"/>
          <p:cNvPicPr preferRelativeResize="0"/>
          <p:nvPr/>
        </p:nvPicPr>
        <p:blipFill>
          <a:blip r:embed="rId5">
            <a:alphaModFix/>
          </a:blip>
          <a:stretch>
            <a:fillRect/>
          </a:stretch>
        </p:blipFill>
        <p:spPr>
          <a:xfrm>
            <a:off x="6411350" y="312550"/>
            <a:ext cx="2456575" cy="2456575"/>
          </a:xfrm>
          <a:prstGeom prst="rect">
            <a:avLst/>
          </a:prstGeom>
          <a:noFill/>
          <a:ln>
            <a:noFill/>
          </a:ln>
        </p:spPr>
      </p:pic>
      <p:pic>
        <p:nvPicPr>
          <p:cNvPr id="432" name="Google Shape;432;p50"/>
          <p:cNvPicPr preferRelativeResize="0"/>
          <p:nvPr/>
        </p:nvPicPr>
        <p:blipFill>
          <a:blip r:embed="rId6">
            <a:alphaModFix/>
          </a:blip>
          <a:stretch>
            <a:fillRect/>
          </a:stretch>
        </p:blipFill>
        <p:spPr>
          <a:xfrm>
            <a:off x="1317100" y="2657200"/>
            <a:ext cx="2100425" cy="2100425"/>
          </a:xfrm>
          <a:prstGeom prst="rect">
            <a:avLst/>
          </a:prstGeom>
          <a:noFill/>
          <a:ln>
            <a:noFill/>
          </a:ln>
        </p:spPr>
      </p:pic>
      <p:cxnSp>
        <p:nvCxnSpPr>
          <p:cNvPr id="433" name="Google Shape;433;p50"/>
          <p:cNvCxnSpPr/>
          <p:nvPr/>
        </p:nvCxnSpPr>
        <p:spPr>
          <a:xfrm>
            <a:off x="3675625" y="1336600"/>
            <a:ext cx="2792400" cy="0"/>
          </a:xfrm>
          <a:prstGeom prst="straightConnector1">
            <a:avLst/>
          </a:prstGeom>
          <a:noFill/>
          <a:ln cap="flat" cmpd="sng" w="19050">
            <a:solidFill>
              <a:schemeClr val="dk2"/>
            </a:solidFill>
            <a:prstDash val="solid"/>
            <a:round/>
            <a:headEnd len="med" w="med" type="none"/>
            <a:tailEnd len="med" w="med" type="stealth"/>
          </a:ln>
        </p:spPr>
      </p:cxnSp>
      <p:cxnSp>
        <p:nvCxnSpPr>
          <p:cNvPr id="434" name="Google Shape;434;p50"/>
          <p:cNvCxnSpPr/>
          <p:nvPr/>
        </p:nvCxnSpPr>
        <p:spPr>
          <a:xfrm>
            <a:off x="3675625" y="3394000"/>
            <a:ext cx="2792400" cy="0"/>
          </a:xfrm>
          <a:prstGeom prst="straightConnector1">
            <a:avLst/>
          </a:prstGeom>
          <a:noFill/>
          <a:ln cap="flat" cmpd="sng" w="19050">
            <a:solidFill>
              <a:schemeClr val="dk2"/>
            </a:solidFill>
            <a:prstDash val="solid"/>
            <a:round/>
            <a:headEnd len="med" w="med" type="stealth"/>
            <a:tailEnd len="med" w="med" type="none"/>
          </a:ln>
        </p:spPr>
      </p:cxn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8" name="Shape 438"/>
        <p:cNvGrpSpPr/>
        <p:nvPr/>
      </p:nvGrpSpPr>
      <p:grpSpPr>
        <a:xfrm>
          <a:off x="0" y="0"/>
          <a:ext cx="0" cy="0"/>
          <a:chOff x="0" y="0"/>
          <a:chExt cx="0" cy="0"/>
        </a:xfrm>
      </p:grpSpPr>
      <p:sp>
        <p:nvSpPr>
          <p:cNvPr id="439" name="Google Shape;439;p51"/>
          <p:cNvSpPr txBox="1"/>
          <p:nvPr>
            <p:ph type="title"/>
          </p:nvPr>
        </p:nvSpPr>
        <p:spPr>
          <a:xfrm>
            <a:off x="1187624" y="205978"/>
            <a:ext cx="7499100" cy="8574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s"/>
              <a:t>¡¡</a:t>
            </a:r>
            <a:r>
              <a:rPr lang="es"/>
              <a:t>Fin del taller!! ¡Gracias!</a:t>
            </a:r>
            <a:endParaRPr b="0" i="1" sz="2088"/>
          </a:p>
        </p:txBody>
      </p:sp>
      <p:pic>
        <p:nvPicPr>
          <p:cNvPr id="440" name="Google Shape;440;p51"/>
          <p:cNvPicPr preferRelativeResize="0"/>
          <p:nvPr/>
        </p:nvPicPr>
        <p:blipFill>
          <a:blip r:embed="rId3">
            <a:alphaModFix/>
          </a:blip>
          <a:stretch>
            <a:fillRect/>
          </a:stretch>
        </p:blipFill>
        <p:spPr>
          <a:xfrm>
            <a:off x="3646075" y="1063374"/>
            <a:ext cx="2582200" cy="27934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7"/>
          <p:cNvSpPr txBox="1"/>
          <p:nvPr>
            <p:ph type="title"/>
          </p:nvPr>
        </p:nvSpPr>
        <p:spPr>
          <a:xfrm>
            <a:off x="1275224" y="345853"/>
            <a:ext cx="7499100" cy="8574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s" sz="3000"/>
              <a:t>Para vos, ¿</a:t>
            </a:r>
            <a:r>
              <a:rPr lang="es" sz="3000"/>
              <a:t>Qué es la IA (Inteligencia Artificial)?</a:t>
            </a:r>
            <a:endParaRPr sz="3000"/>
          </a:p>
        </p:txBody>
      </p:sp>
      <p:sp>
        <p:nvSpPr>
          <p:cNvPr id="82" name="Google Shape;82;p17"/>
          <p:cNvSpPr txBox="1"/>
          <p:nvPr>
            <p:ph idx="1" type="body"/>
          </p:nvPr>
        </p:nvSpPr>
        <p:spPr>
          <a:xfrm>
            <a:off x="1187624" y="1352550"/>
            <a:ext cx="7499100" cy="33945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Clr>
                <a:schemeClr val="dk1"/>
              </a:buClr>
              <a:buSzPts val="1100"/>
              <a:buFont typeface="Arial"/>
              <a:buNone/>
            </a:pPr>
            <a:r>
              <a:rPr lang="es" sz="2700"/>
              <a:t>menti.com/z67b988h39</a:t>
            </a:r>
            <a:endParaRPr sz="2700"/>
          </a:p>
          <a:p>
            <a:pPr indent="0" lvl="0" marL="0" rtl="0" algn="l">
              <a:spcBef>
                <a:spcPts val="640"/>
              </a:spcBef>
              <a:spcAft>
                <a:spcPts val="1200"/>
              </a:spcAft>
              <a:buNone/>
            </a:pPr>
            <a:r>
              <a:t/>
            </a:r>
            <a:endParaRPr/>
          </a:p>
        </p:txBody>
      </p:sp>
      <p:pic>
        <p:nvPicPr>
          <p:cNvPr id="83" name="Google Shape;83;p17"/>
          <p:cNvPicPr preferRelativeResize="0"/>
          <p:nvPr/>
        </p:nvPicPr>
        <p:blipFill>
          <a:blip r:embed="rId3">
            <a:alphaModFix/>
          </a:blip>
          <a:stretch>
            <a:fillRect/>
          </a:stretch>
        </p:blipFill>
        <p:spPr>
          <a:xfrm>
            <a:off x="3340325" y="1832800"/>
            <a:ext cx="2999375" cy="2999375"/>
          </a:xfrm>
          <a:prstGeom prst="rect">
            <a:avLst/>
          </a:prstGeom>
          <a:noFill/>
          <a:ln>
            <a:noFill/>
          </a:ln>
        </p:spPr>
      </p:pic>
      <p:sp>
        <p:nvSpPr>
          <p:cNvPr id="84" name="Google Shape;84;p17"/>
          <p:cNvSpPr txBox="1"/>
          <p:nvPr/>
        </p:nvSpPr>
        <p:spPr>
          <a:xfrm>
            <a:off x="1187625" y="4353775"/>
            <a:ext cx="1178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u="sng">
                <a:solidFill>
                  <a:schemeClr val="hlink"/>
                </a:solidFill>
                <a:hlinkClick r:id="rId4"/>
              </a:rPr>
              <a:t>Resultados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8"/>
          <p:cNvSpPr txBox="1"/>
          <p:nvPr>
            <p:ph type="title"/>
          </p:nvPr>
        </p:nvSpPr>
        <p:spPr>
          <a:xfrm>
            <a:off x="1187624" y="205978"/>
            <a:ext cx="7499100" cy="8574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s"/>
              <a:t>Elementos contienen IA</a:t>
            </a:r>
            <a:endParaRPr/>
          </a:p>
        </p:txBody>
      </p:sp>
      <p:sp>
        <p:nvSpPr>
          <p:cNvPr id="90" name="Google Shape;90;p18"/>
          <p:cNvSpPr txBox="1"/>
          <p:nvPr/>
        </p:nvSpPr>
        <p:spPr>
          <a:xfrm>
            <a:off x="1415825" y="4249100"/>
            <a:ext cx="69837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a:t>Seguí este link para acceder a la pizarra compartida:  </a:t>
            </a:r>
            <a:r>
              <a:rPr b="1" lang="es" sz="1600" u="sng">
                <a:solidFill>
                  <a:schemeClr val="hlink"/>
                </a:solidFill>
                <a:hlinkClick r:id="rId3"/>
              </a:rPr>
              <a:t>tinyurl.com/PizarraIA</a:t>
            </a:r>
            <a:endParaRPr b="1" sz="1600"/>
          </a:p>
        </p:txBody>
      </p:sp>
      <p:pic>
        <p:nvPicPr>
          <p:cNvPr id="91" name="Google Shape;91;p18"/>
          <p:cNvPicPr preferRelativeResize="0"/>
          <p:nvPr/>
        </p:nvPicPr>
        <p:blipFill>
          <a:blip r:embed="rId4">
            <a:alphaModFix/>
          </a:blip>
          <a:stretch>
            <a:fillRect/>
          </a:stretch>
        </p:blipFill>
        <p:spPr>
          <a:xfrm>
            <a:off x="3479413" y="1422375"/>
            <a:ext cx="2856524" cy="2826724"/>
          </a:xfrm>
          <a:prstGeom prst="rect">
            <a:avLst/>
          </a:prstGeom>
          <a:noFill/>
          <a:ln>
            <a:noFill/>
          </a:ln>
        </p:spPr>
      </p:pic>
      <p:sp>
        <p:nvSpPr>
          <p:cNvPr id="92" name="Google Shape;92;p18"/>
          <p:cNvSpPr txBox="1"/>
          <p:nvPr/>
        </p:nvSpPr>
        <p:spPr>
          <a:xfrm>
            <a:off x="1187625" y="947875"/>
            <a:ext cx="7938600" cy="61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
              <a:t>ACTIVIDAD</a:t>
            </a:r>
            <a:r>
              <a:rPr lang="es"/>
              <a:t>:  incorporar imágenes de elementos en la </a:t>
            </a:r>
            <a:r>
              <a:rPr b="1" lang="es"/>
              <a:t>pizarra compartida</a:t>
            </a:r>
            <a:r>
              <a:rPr lang="es"/>
              <a:t> identificando si contienen o no una IA</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9"/>
          <p:cNvSpPr txBox="1"/>
          <p:nvPr>
            <p:ph type="title"/>
          </p:nvPr>
        </p:nvSpPr>
        <p:spPr>
          <a:xfrm>
            <a:off x="1275224" y="345853"/>
            <a:ext cx="7499100" cy="85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990"/>
              <a:buNone/>
            </a:pPr>
            <a:r>
              <a:rPr lang="es" sz="2500"/>
              <a:t>De las cosas que usás cotidianamente, ¿cuáles pensás que tienen IA?</a:t>
            </a:r>
            <a:endParaRPr sz="2500"/>
          </a:p>
        </p:txBody>
      </p:sp>
      <p:sp>
        <p:nvSpPr>
          <p:cNvPr id="98" name="Google Shape;98;p19"/>
          <p:cNvSpPr txBox="1"/>
          <p:nvPr>
            <p:ph idx="1" type="body"/>
          </p:nvPr>
        </p:nvSpPr>
        <p:spPr>
          <a:xfrm>
            <a:off x="1187624" y="1352550"/>
            <a:ext cx="7499100" cy="33945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Clr>
                <a:schemeClr val="dk1"/>
              </a:buClr>
              <a:buSzPts val="1100"/>
              <a:buFont typeface="Arial"/>
              <a:buNone/>
            </a:pPr>
            <a:r>
              <a:rPr lang="es" sz="2500"/>
              <a:t>menti.com/alth1w97q33i</a:t>
            </a:r>
            <a:endParaRPr sz="2500"/>
          </a:p>
          <a:p>
            <a:pPr indent="0" lvl="0" marL="0" rtl="0" algn="l">
              <a:spcBef>
                <a:spcPts val="640"/>
              </a:spcBef>
              <a:spcAft>
                <a:spcPts val="1200"/>
              </a:spcAft>
              <a:buNone/>
            </a:pPr>
            <a:r>
              <a:t/>
            </a:r>
            <a:endParaRPr/>
          </a:p>
        </p:txBody>
      </p:sp>
      <p:sp>
        <p:nvSpPr>
          <p:cNvPr id="99" name="Google Shape;99;p19"/>
          <p:cNvSpPr txBox="1"/>
          <p:nvPr/>
        </p:nvSpPr>
        <p:spPr>
          <a:xfrm>
            <a:off x="1187625" y="4353775"/>
            <a:ext cx="1178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u="sng">
                <a:solidFill>
                  <a:schemeClr val="hlink"/>
                </a:solidFill>
                <a:hlinkClick r:id="rId3"/>
              </a:rPr>
              <a:t>Resultados</a:t>
            </a:r>
            <a:endParaRPr/>
          </a:p>
        </p:txBody>
      </p:sp>
      <p:pic>
        <p:nvPicPr>
          <p:cNvPr id="100" name="Google Shape;100;p19"/>
          <p:cNvPicPr preferRelativeResize="0"/>
          <p:nvPr/>
        </p:nvPicPr>
        <p:blipFill>
          <a:blip r:embed="rId4">
            <a:alphaModFix/>
          </a:blip>
          <a:stretch>
            <a:fillRect/>
          </a:stretch>
        </p:blipFill>
        <p:spPr>
          <a:xfrm>
            <a:off x="3758263" y="1907525"/>
            <a:ext cx="2533025" cy="25330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20"/>
          <p:cNvSpPr txBox="1"/>
          <p:nvPr>
            <p:ph type="title"/>
          </p:nvPr>
        </p:nvSpPr>
        <p:spPr>
          <a:xfrm>
            <a:off x="1187624" y="205978"/>
            <a:ext cx="7499100" cy="8574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s"/>
              <a:t>IA y sus diferentes </a:t>
            </a:r>
            <a:r>
              <a:rPr lang="es">
                <a:highlight>
                  <a:schemeClr val="lt1"/>
                </a:highlight>
              </a:rPr>
              <a:t>campos</a:t>
            </a:r>
            <a:endParaRPr>
              <a:highlight>
                <a:schemeClr val="lt1"/>
              </a:highlight>
            </a:endParaRPr>
          </a:p>
        </p:txBody>
      </p:sp>
      <p:sp>
        <p:nvSpPr>
          <p:cNvPr id="106" name="Google Shape;106;p20"/>
          <p:cNvSpPr/>
          <p:nvPr/>
        </p:nvSpPr>
        <p:spPr>
          <a:xfrm>
            <a:off x="1413900" y="1063375"/>
            <a:ext cx="6702000" cy="3523500"/>
          </a:xfrm>
          <a:prstGeom prst="ellipse">
            <a:avLst/>
          </a:prstGeom>
          <a:solidFill>
            <a:srgbClr val="BD83B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20"/>
          <p:cNvSpPr txBox="1"/>
          <p:nvPr/>
        </p:nvSpPr>
        <p:spPr>
          <a:xfrm>
            <a:off x="3050500" y="1270250"/>
            <a:ext cx="64128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sz="1500">
                <a:solidFill>
                  <a:srgbClr val="FFFFFF"/>
                </a:solidFill>
              </a:rPr>
              <a:t>INTELIGENCIA ARTIFICIAL</a:t>
            </a:r>
            <a:endParaRPr b="1" sz="1500">
              <a:solidFill>
                <a:srgbClr val="FFFFFF"/>
              </a:solidFill>
            </a:endParaRPr>
          </a:p>
        </p:txBody>
      </p:sp>
      <p:sp>
        <p:nvSpPr>
          <p:cNvPr id="108" name="Google Shape;108;p20"/>
          <p:cNvSpPr/>
          <p:nvPr/>
        </p:nvSpPr>
        <p:spPr>
          <a:xfrm>
            <a:off x="2148600" y="1685750"/>
            <a:ext cx="5232600" cy="2471700"/>
          </a:xfrm>
          <a:prstGeom prst="ellipse">
            <a:avLst/>
          </a:prstGeom>
          <a:solidFill>
            <a:srgbClr val="473E66"/>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0"/>
          <p:cNvSpPr txBox="1"/>
          <p:nvPr/>
        </p:nvSpPr>
        <p:spPr>
          <a:xfrm>
            <a:off x="3355300" y="1879850"/>
            <a:ext cx="30651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sz="1500">
                <a:solidFill>
                  <a:srgbClr val="FFFFFF"/>
                </a:solidFill>
              </a:rPr>
              <a:t>APRENDIZAJE AUTOMÁTICO</a:t>
            </a:r>
            <a:endParaRPr b="1" sz="1500">
              <a:solidFill>
                <a:srgbClr val="FFFFFF"/>
              </a:solidFill>
            </a:endParaRPr>
          </a:p>
        </p:txBody>
      </p:sp>
      <p:sp>
        <p:nvSpPr>
          <p:cNvPr id="110" name="Google Shape;110;p20"/>
          <p:cNvSpPr/>
          <p:nvPr/>
        </p:nvSpPr>
        <p:spPr>
          <a:xfrm>
            <a:off x="3206025" y="2427025"/>
            <a:ext cx="3529500" cy="1525200"/>
          </a:xfrm>
          <a:prstGeom prst="ellipse">
            <a:avLst/>
          </a:prstGeom>
          <a:solidFill>
            <a:srgbClr val="0F1624"/>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20"/>
          <p:cNvSpPr txBox="1"/>
          <p:nvPr/>
        </p:nvSpPr>
        <p:spPr>
          <a:xfrm>
            <a:off x="3507700" y="2946650"/>
            <a:ext cx="30081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sz="1500">
                <a:solidFill>
                  <a:srgbClr val="FFFFFF"/>
                </a:solidFill>
              </a:rPr>
              <a:t>APRENDIZAJE PROFUNDO</a:t>
            </a:r>
            <a:endParaRPr b="1" sz="1500">
              <a:solidFill>
                <a:srgbClr val="FFFFFF"/>
              </a:solidFill>
            </a:endParaRPr>
          </a:p>
        </p:txBody>
      </p:sp>
      <p:cxnSp>
        <p:nvCxnSpPr>
          <p:cNvPr id="112" name="Google Shape;112;p20"/>
          <p:cNvCxnSpPr/>
          <p:nvPr/>
        </p:nvCxnSpPr>
        <p:spPr>
          <a:xfrm flipH="1" rot="10800000">
            <a:off x="7208050" y="1503775"/>
            <a:ext cx="525000" cy="1062000"/>
          </a:xfrm>
          <a:prstGeom prst="straightConnector1">
            <a:avLst/>
          </a:prstGeom>
          <a:noFill/>
          <a:ln cap="flat" cmpd="sng" w="28575">
            <a:solidFill>
              <a:srgbClr val="595959"/>
            </a:solidFill>
            <a:prstDash val="solid"/>
            <a:round/>
            <a:headEnd len="med" w="med" type="stealth"/>
            <a:tailEnd len="med" w="med" type="none"/>
          </a:ln>
        </p:spPr>
      </p:cxnSp>
      <p:sp>
        <p:nvSpPr>
          <p:cNvPr id="113" name="Google Shape;113;p20"/>
          <p:cNvSpPr txBox="1"/>
          <p:nvPr/>
        </p:nvSpPr>
        <p:spPr>
          <a:xfrm>
            <a:off x="7005175" y="1083475"/>
            <a:ext cx="1921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a:t>Nos ubicamos aquí</a:t>
            </a:r>
            <a:endParaRPr b="1"/>
          </a:p>
        </p:txBody>
      </p:sp>
      <p:pic>
        <p:nvPicPr>
          <p:cNvPr id="114" name="Google Shape;114;p20"/>
          <p:cNvPicPr preferRelativeResize="0"/>
          <p:nvPr/>
        </p:nvPicPr>
        <p:blipFill>
          <a:blip r:embed="rId3">
            <a:alphaModFix/>
          </a:blip>
          <a:stretch>
            <a:fillRect/>
          </a:stretch>
        </p:blipFill>
        <p:spPr>
          <a:xfrm>
            <a:off x="6735525" y="4180235"/>
            <a:ext cx="2320775" cy="59851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1"/>
          <p:cNvSpPr txBox="1"/>
          <p:nvPr>
            <p:ph type="title"/>
          </p:nvPr>
        </p:nvSpPr>
        <p:spPr>
          <a:xfrm>
            <a:off x="1187624" y="205978"/>
            <a:ext cx="7499100" cy="8574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s"/>
              <a:t>Comenzamos a construir nuestra IA con GTM</a:t>
            </a:r>
            <a:endParaRPr/>
          </a:p>
        </p:txBody>
      </p:sp>
      <p:sp>
        <p:nvSpPr>
          <p:cNvPr id="120" name="Google Shape;120;p21"/>
          <p:cNvSpPr txBox="1"/>
          <p:nvPr>
            <p:ph idx="1" type="body"/>
          </p:nvPr>
        </p:nvSpPr>
        <p:spPr>
          <a:xfrm>
            <a:off x="1187624" y="1200150"/>
            <a:ext cx="7499100" cy="33945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s" sz="2400"/>
              <a:t>Usamos </a:t>
            </a:r>
            <a:r>
              <a:rPr lang="es" sz="2400"/>
              <a:t>la herramienta </a:t>
            </a:r>
            <a:r>
              <a:rPr b="1" lang="es" sz="2400"/>
              <a:t>Google</a:t>
            </a:r>
            <a:r>
              <a:rPr lang="es" sz="2400"/>
              <a:t> </a:t>
            </a:r>
            <a:r>
              <a:rPr b="1" lang="es" sz="2400"/>
              <a:t>Teachable Machine (GTM):</a:t>
            </a:r>
            <a:endParaRPr b="1" sz="2400"/>
          </a:p>
          <a:p>
            <a:pPr indent="0" lvl="0" marL="0" rtl="0" algn="ctr">
              <a:spcBef>
                <a:spcPts val="0"/>
              </a:spcBef>
              <a:spcAft>
                <a:spcPts val="0"/>
              </a:spcAft>
              <a:buNone/>
            </a:pPr>
            <a:r>
              <a:rPr b="1" lang="es" sz="2400"/>
              <a:t>teachablemachine.withgoogle.com</a:t>
            </a:r>
            <a:endParaRPr b="1" sz="2400"/>
          </a:p>
          <a:p>
            <a:pPr indent="0" lvl="0" marL="0" rtl="0" algn="l">
              <a:spcBef>
                <a:spcPts val="640"/>
              </a:spcBef>
              <a:spcAft>
                <a:spcPts val="1200"/>
              </a:spcAft>
              <a:buNone/>
            </a:pPr>
            <a:r>
              <a:t/>
            </a:r>
            <a:endParaRPr sz="2200"/>
          </a:p>
        </p:txBody>
      </p:sp>
      <p:pic>
        <p:nvPicPr>
          <p:cNvPr id="121" name="Google Shape;121;p21"/>
          <p:cNvPicPr preferRelativeResize="0"/>
          <p:nvPr/>
        </p:nvPicPr>
        <p:blipFill>
          <a:blip r:embed="rId3">
            <a:alphaModFix/>
          </a:blip>
          <a:stretch>
            <a:fillRect/>
          </a:stretch>
        </p:blipFill>
        <p:spPr>
          <a:xfrm>
            <a:off x="3551400" y="2596825"/>
            <a:ext cx="2391675" cy="22658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pic>
        <p:nvPicPr>
          <p:cNvPr id="126" name="Google Shape;126;p22"/>
          <p:cNvPicPr preferRelativeResize="0"/>
          <p:nvPr/>
        </p:nvPicPr>
        <p:blipFill>
          <a:blip r:embed="rId3">
            <a:alphaModFix/>
          </a:blip>
          <a:stretch>
            <a:fillRect/>
          </a:stretch>
        </p:blipFill>
        <p:spPr>
          <a:xfrm>
            <a:off x="1187625" y="703960"/>
            <a:ext cx="7790676" cy="4055339"/>
          </a:xfrm>
          <a:prstGeom prst="rect">
            <a:avLst/>
          </a:prstGeom>
          <a:noFill/>
          <a:ln>
            <a:noFill/>
          </a:ln>
        </p:spPr>
      </p:pic>
      <p:sp>
        <p:nvSpPr>
          <p:cNvPr id="127" name="Google Shape;127;p22"/>
          <p:cNvSpPr/>
          <p:nvPr/>
        </p:nvSpPr>
        <p:spPr>
          <a:xfrm>
            <a:off x="1852150" y="4119525"/>
            <a:ext cx="1739700" cy="5631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2"/>
          <p:cNvSpPr txBox="1"/>
          <p:nvPr>
            <p:ph type="title"/>
          </p:nvPr>
        </p:nvSpPr>
        <p:spPr>
          <a:xfrm>
            <a:off x="1187624" y="53578"/>
            <a:ext cx="7499100" cy="8574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s"/>
              <a:t>Empezamos a trabajar con</a:t>
            </a:r>
            <a:r>
              <a:rPr lang="es"/>
              <a:t> GTM</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